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51"/>
  </p:notesMasterIdLst>
  <p:sldIdLst>
    <p:sldId id="297" r:id="rId2"/>
    <p:sldId id="373" r:id="rId3"/>
    <p:sldId id="303" r:id="rId4"/>
    <p:sldId id="370" r:id="rId5"/>
    <p:sldId id="340" r:id="rId6"/>
    <p:sldId id="346" r:id="rId7"/>
    <p:sldId id="328" r:id="rId8"/>
    <p:sldId id="351" r:id="rId9"/>
    <p:sldId id="329" r:id="rId10"/>
    <p:sldId id="330" r:id="rId11"/>
    <p:sldId id="331" r:id="rId12"/>
    <p:sldId id="332" r:id="rId13"/>
    <p:sldId id="358" r:id="rId14"/>
    <p:sldId id="359" r:id="rId15"/>
    <p:sldId id="334" r:id="rId16"/>
    <p:sldId id="339" r:id="rId17"/>
    <p:sldId id="353" r:id="rId18"/>
    <p:sldId id="343" r:id="rId19"/>
    <p:sldId id="344" r:id="rId20"/>
    <p:sldId id="342" r:id="rId21"/>
    <p:sldId id="345" r:id="rId22"/>
    <p:sldId id="354" r:id="rId23"/>
    <p:sldId id="356" r:id="rId24"/>
    <p:sldId id="336" r:id="rId25"/>
    <p:sldId id="371" r:id="rId26"/>
    <p:sldId id="355" r:id="rId27"/>
    <p:sldId id="357" r:id="rId28"/>
    <p:sldId id="375" r:id="rId29"/>
    <p:sldId id="348" r:id="rId30"/>
    <p:sldId id="349" r:id="rId31"/>
    <p:sldId id="350" r:id="rId32"/>
    <p:sldId id="304" r:id="rId33"/>
    <p:sldId id="361" r:id="rId34"/>
    <p:sldId id="362" r:id="rId35"/>
    <p:sldId id="376" r:id="rId36"/>
    <p:sldId id="360" r:id="rId37"/>
    <p:sldId id="377" r:id="rId38"/>
    <p:sldId id="363" r:id="rId39"/>
    <p:sldId id="364" r:id="rId40"/>
    <p:sldId id="367" r:id="rId41"/>
    <p:sldId id="378" r:id="rId42"/>
    <p:sldId id="368" r:id="rId43"/>
    <p:sldId id="365" r:id="rId44"/>
    <p:sldId id="369" r:id="rId45"/>
    <p:sldId id="379" r:id="rId46"/>
    <p:sldId id="380" r:id="rId47"/>
    <p:sldId id="372" r:id="rId48"/>
    <p:sldId id="381" r:id="rId49"/>
    <p:sldId id="366" r:id="rId5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613"/>
    <a:srgbClr val="575757"/>
    <a:srgbClr val="2E2C7E"/>
    <a:srgbClr val="009A93"/>
    <a:srgbClr val="00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20" autoAdjust="0"/>
    <p:restoredTop sz="95897" autoAdjust="0"/>
  </p:normalViewPr>
  <p:slideViewPr>
    <p:cSldViewPr>
      <p:cViewPr>
        <p:scale>
          <a:sx n="86" d="100"/>
          <a:sy n="86" d="100"/>
        </p:scale>
        <p:origin x="296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F5116-69C7-4E4C-B58B-AAB9F7BD1A31}" type="datetimeFigureOut">
              <a:rPr lang="fr-FR" smtClean="0"/>
              <a:pPr/>
              <a:t>24/03/2019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3CDFF-FD0B-401A-8365-69EE43F9A11B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955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rgbClr val="2E2C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Espace réservé pour une image  10" descr="&#10;"/>
          <p:cNvSpPr>
            <a:spLocks noGrp="1"/>
          </p:cNvSpPr>
          <p:nvPr>
            <p:ph type="pic" sz="quarter" idx="10"/>
          </p:nvPr>
        </p:nvSpPr>
        <p:spPr>
          <a:xfrm>
            <a:off x="72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2015999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 dirty="0"/>
              <a:t>Type your comment</a:t>
            </a:r>
          </a:p>
        </p:txBody>
      </p:sp>
      <p:sp>
        <p:nvSpPr>
          <p:cNvPr id="16" name="Espace réservé pour une image  10"/>
          <p:cNvSpPr>
            <a:spLocks noGrp="1"/>
          </p:cNvSpPr>
          <p:nvPr>
            <p:ph type="pic" sz="quarter" idx="12"/>
          </p:nvPr>
        </p:nvSpPr>
        <p:spPr>
          <a:xfrm>
            <a:off x="486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21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60000" y="2016000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/>
              <a:t>Type your comment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429132"/>
            <a:ext cx="8100000" cy="1546876"/>
          </a:xfrm>
        </p:spPr>
        <p:txBody>
          <a:bodyPr lIns="0" tIns="0" rIns="0" bIns="0">
            <a:normAutofit/>
          </a:bodyPr>
          <a:lstStyle>
            <a:lvl1pPr algn="ctr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Insert thank you text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Sub-title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2628000" y="29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28000" y="38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2628000" y="4786322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28000" y="56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28000" y="20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2000" y="2204864"/>
            <a:ext cx="81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 baseline="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1"/>
            <a:r>
              <a:rPr lang="en-GB" noProof="0" dirty="0"/>
              <a:t>Text </a:t>
            </a:r>
          </a:p>
          <a:p>
            <a:pPr lvl="2"/>
            <a:r>
              <a:rPr lang="en-GB" noProof="0" dirty="0"/>
              <a:t>Text 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540000"/>
            <a:ext cx="8100000" cy="5760000"/>
          </a:xfrm>
        </p:spPr>
        <p:txBody>
          <a:bodyPr anchor="ctr" anchorCtr="0">
            <a:noAutofit/>
          </a:bodyPr>
          <a:lstStyle>
            <a:lvl1pPr algn="ctr">
              <a:defRPr sz="6000" cap="none" baseline="0">
                <a:effectLst>
                  <a:outerShdw blurRad="38100" dist="12700" dir="2700000" algn="tl">
                    <a:srgbClr val="000000">
                      <a:alpha val="50000"/>
                    </a:srgbClr>
                  </a:outerShdw>
                </a:effectLst>
              </a:defRPr>
            </a:lvl1pPr>
            <a:lvl5pPr>
              <a:defRPr/>
            </a:lvl5pPr>
          </a:lstStyle>
          <a:p>
            <a:r>
              <a:rPr lang="en-GB" noProof="0" dirty="0"/>
              <a:t>Add your key </a:t>
            </a:r>
            <a:br>
              <a:rPr lang="en-GB" noProof="0" dirty="0"/>
            </a:br>
            <a:r>
              <a:rPr lang="en-GB" noProof="0" dirty="0"/>
              <a:t>message here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0" y="536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>
            <a:off x="0" y="149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0"/>
            <a:r>
              <a:rPr lang="en-GB" noProof="0" dirty="0"/>
              <a:t>Add your figure/ table/ image/ plain text here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04000" y="71438"/>
            <a:ext cx="81000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 dirty="0" err="1"/>
              <a:t>Cliquez</a:t>
            </a:r>
            <a:r>
              <a:rPr lang="en-GB" noProof="0" dirty="0"/>
              <a:t>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000" y="1296000"/>
            <a:ext cx="8100000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Cliquez</a:t>
            </a:r>
            <a:r>
              <a:rPr lang="en-GB" noProof="0" dirty="0"/>
              <a:t> pour 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7" r:id="rId2"/>
    <p:sldLayoutId id="2147483687" r:id="rId3"/>
    <p:sldLayoutId id="2147483696" r:id="rId4"/>
    <p:sldLayoutId id="2147483684" r:id="rId5"/>
    <p:sldLayoutId id="2147483686" r:id="rId6"/>
    <p:sldLayoutId id="2147483688" r:id="rId7"/>
    <p:sldLayoutId id="2147483691" r:id="rId8"/>
    <p:sldLayoutId id="2147483694" r:id="rId9"/>
    <p:sldLayoutId id="2147483695" r:id="rId10"/>
    <p:sldLayoutId id="2147483693" r:id="rId11"/>
    <p:sldLayoutId id="214748368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4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1pPr>
      <a:lvl2pPr marL="360000" indent="-360000" algn="l" defTabSz="914400" rtl="0" eaLnBrk="1" latinLnBrk="0" hangingPunct="1">
        <a:spcBef>
          <a:spcPts val="2400"/>
        </a:spcBef>
        <a:buSzPct val="110000"/>
        <a:buFontTx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2pPr>
      <a:lvl3pPr marL="360000" indent="0" algn="l" defTabSz="914400" rtl="0" eaLnBrk="1" latinLnBrk="0" hangingPunct="1">
        <a:spcBef>
          <a:spcPts val="0"/>
        </a:spcBef>
        <a:buFontTx/>
        <a:buNone/>
        <a:defRPr lang="fr-FR" sz="2400" kern="1200" dirty="0" smtClean="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3pPr>
      <a:lvl4pPr marL="360000" indent="0" algn="l" defTabSz="914400" rtl="0" eaLnBrk="1" latinLnBrk="0" hangingPunct="1">
        <a:spcBef>
          <a:spcPts val="0"/>
        </a:spcBef>
        <a:buFontTx/>
        <a:buNone/>
        <a:defRPr sz="2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360000" indent="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600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2.emf"/><Relationship Id="rId7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8.emf"/><Relationship Id="rId10" Type="http://schemas.openxmlformats.org/officeDocument/2006/relationships/image" Target="../media/image19.emf"/><Relationship Id="rId4" Type="http://schemas.openxmlformats.org/officeDocument/2006/relationships/image" Target="../media/image17.emf"/><Relationship Id="rId9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8.emf"/><Relationship Id="rId7" Type="http://schemas.openxmlformats.org/officeDocument/2006/relationships/image" Target="../media/image2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1.emf"/><Relationship Id="rId7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504000" y="4509120"/>
            <a:ext cx="8100000" cy="46800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 err="1"/>
              <a:t>Personalisierte</a:t>
            </a:r>
            <a:r>
              <a:rPr lang="en-GB" noProof="0" dirty="0"/>
              <a:t> </a:t>
            </a:r>
            <a:r>
              <a:rPr lang="en-GB" dirty="0"/>
              <a:t>M</a:t>
            </a:r>
            <a:r>
              <a:rPr lang="en-GB" noProof="0" dirty="0" err="1"/>
              <a:t>edizin</a:t>
            </a:r>
            <a:r>
              <a:rPr lang="en-GB" noProof="0" dirty="0"/>
              <a:t> </a:t>
            </a:r>
            <a:r>
              <a:rPr lang="en-GB" dirty="0"/>
              <a:t>u</a:t>
            </a:r>
            <a:r>
              <a:rPr lang="en-GB" noProof="0" dirty="0" err="1"/>
              <a:t>nd</a:t>
            </a:r>
            <a:r>
              <a:rPr lang="en-GB" noProof="0" dirty="0"/>
              <a:t> die </a:t>
            </a:r>
            <a:r>
              <a:rPr lang="en-GB" noProof="0" dirty="0" err="1"/>
              <a:t>Medikamente</a:t>
            </a:r>
            <a:r>
              <a:rPr lang="en-GB" noProof="0" dirty="0"/>
              <a:t> von morgen</a:t>
            </a:r>
          </a:p>
        </p:txBody>
      </p:sp>
      <p:sp>
        <p:nvSpPr>
          <p:cNvPr id="13" name="Sous-titre 12"/>
          <p:cNvSpPr>
            <a:spLocks noGrp="1"/>
          </p:cNvSpPr>
          <p:nvPr>
            <p:ph type="subTitle" idx="1"/>
          </p:nvPr>
        </p:nvSpPr>
        <p:spPr>
          <a:xfrm>
            <a:off x="504000" y="5595510"/>
            <a:ext cx="8100000" cy="785818"/>
          </a:xfrm>
        </p:spPr>
        <p:txBody>
          <a:bodyPr/>
          <a:lstStyle/>
          <a:p>
            <a:pPr algn="ctr"/>
            <a:r>
              <a:rPr lang="en-GB" dirty="0"/>
              <a:t>Franziska Gruhl</a:t>
            </a:r>
          </a:p>
        </p:txBody>
      </p:sp>
      <p:pic>
        <p:nvPicPr>
          <p:cNvPr id="9" name="Espace réservé pour une image  17" descr="profile-cover-2017.jpg"/>
          <p:cNvPicPr>
            <a:picLocks noChangeAspect="1"/>
          </p:cNvPicPr>
          <p:nvPr/>
        </p:nvPicPr>
        <p:blipFill>
          <a:blip r:embed="rId2"/>
          <a:srcRect l="1464" r="1464" b="12798"/>
          <a:stretch>
            <a:fillRect/>
          </a:stretch>
        </p:blipFill>
        <p:spPr>
          <a:xfrm>
            <a:off x="0" y="2"/>
            <a:ext cx="9144000" cy="3428998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0" y="342488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7" descr="sib_logo_trans_backgroun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68" y="3286124"/>
            <a:ext cx="1329231" cy="720000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0" y="-1587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62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69B093-EC67-5B42-B722-540B2D8B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D45EFA-B198-B24D-845B-417E90B2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CC1B04-C8FC-DA4C-9570-5C0FD82A0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209" y="2060614"/>
            <a:ext cx="786755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C80D24-0621-5A40-A263-792D3715E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007" y="1516886"/>
            <a:ext cx="832604" cy="61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E19675-56F5-BE44-85E1-E621DD7AA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902" y="2293761"/>
            <a:ext cx="1861463" cy="3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E7E503-FB0B-4549-9500-97C524FA8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710" y="1632721"/>
            <a:ext cx="810000" cy="5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F4B2AA-4792-D742-A28E-373788E5EE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955" y="1535796"/>
            <a:ext cx="1233000" cy="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57B748-A271-D24C-8B88-4F299C1997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2299" y="2240614"/>
            <a:ext cx="1659512" cy="3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68DFC-00BC-1649-94CE-712063D04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4843" y="3558917"/>
            <a:ext cx="1047273" cy="14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43F863-B6A8-6A42-A5AF-08C0B579A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5673" y="3624867"/>
            <a:ext cx="1854200" cy="1308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6E0E88-1C90-0049-8217-E2766F090A6A}"/>
              </a:ext>
            </a:extLst>
          </p:cNvPr>
          <p:cNvSpPr txBox="1"/>
          <p:nvPr/>
        </p:nvSpPr>
        <p:spPr>
          <a:xfrm>
            <a:off x="1226249" y="5534741"/>
            <a:ext cx="20044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 Organismus!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9D2480-0B58-CC4E-BD95-483D4059A995}"/>
              </a:ext>
            </a:extLst>
          </p:cNvPr>
          <p:cNvSpPr txBox="1"/>
          <p:nvPr/>
        </p:nvSpPr>
        <p:spPr>
          <a:xfrm>
            <a:off x="5870809" y="5556578"/>
            <a:ext cx="14639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 Kuchen!</a:t>
            </a:r>
          </a:p>
        </p:txBody>
      </p:sp>
    </p:spTree>
    <p:extLst>
      <p:ext uri="{BB962C8B-B14F-4D97-AF65-F5344CB8AC3E}">
        <p14:creationId xmlns:p14="http://schemas.microsoft.com/office/powerpoint/2010/main" val="385100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CB377-44AB-6145-827E-935559886AED}"/>
              </a:ext>
            </a:extLst>
          </p:cNvPr>
          <p:cNvSpPr txBox="1"/>
          <p:nvPr/>
        </p:nvSpPr>
        <p:spPr>
          <a:xfrm>
            <a:off x="2626453" y="3645024"/>
            <a:ext cx="385509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44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BIOINFORMATIK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0D0B4-BF55-4A4B-BBB6-428964ABFAA8}"/>
              </a:ext>
            </a:extLst>
          </p:cNvPr>
          <p:cNvSpPr txBox="1"/>
          <p:nvPr/>
        </p:nvSpPr>
        <p:spPr>
          <a:xfrm>
            <a:off x="1176088" y="2049526"/>
            <a:ext cx="675582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Wie können wir die DNA lesen und verstehen?</a:t>
            </a:r>
          </a:p>
        </p:txBody>
      </p:sp>
    </p:spTree>
    <p:extLst>
      <p:ext uri="{BB962C8B-B14F-4D97-AF65-F5344CB8AC3E}">
        <p14:creationId xmlns:p14="http://schemas.microsoft.com/office/powerpoint/2010/main" val="12744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Was ist Bioinformatik?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CB377-44AB-6145-827E-935559886AED}"/>
              </a:ext>
            </a:extLst>
          </p:cNvPr>
          <p:cNvSpPr txBox="1"/>
          <p:nvPr/>
        </p:nvSpPr>
        <p:spPr>
          <a:xfrm>
            <a:off x="3119571" y="3451066"/>
            <a:ext cx="315689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36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BIOINFORMATIK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6C936-BE6E-A945-96BB-A8E7F2CDECE6}"/>
              </a:ext>
            </a:extLst>
          </p:cNvPr>
          <p:cNvSpPr txBox="1"/>
          <p:nvPr/>
        </p:nvSpPr>
        <p:spPr>
          <a:xfrm>
            <a:off x="971600" y="1905510"/>
            <a:ext cx="178388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Mathematik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5DC0-E77F-2B4E-9EB4-B981C479871C}"/>
              </a:ext>
            </a:extLst>
          </p:cNvPr>
          <p:cNvSpPr txBox="1"/>
          <p:nvPr/>
        </p:nvSpPr>
        <p:spPr>
          <a:xfrm>
            <a:off x="4121192" y="1905510"/>
            <a:ext cx="11536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Statistik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D0724-C0E8-204C-850A-991E30E52540}"/>
              </a:ext>
            </a:extLst>
          </p:cNvPr>
          <p:cNvSpPr txBox="1"/>
          <p:nvPr/>
        </p:nvSpPr>
        <p:spPr>
          <a:xfrm>
            <a:off x="6419865" y="1905510"/>
            <a:ext cx="14645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CA230-73AB-1046-9A97-1E60922EEEA5}"/>
              </a:ext>
            </a:extLst>
          </p:cNvPr>
          <p:cNvSpPr txBox="1"/>
          <p:nvPr/>
        </p:nvSpPr>
        <p:spPr>
          <a:xfrm>
            <a:off x="4115324" y="5301208"/>
            <a:ext cx="116538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Biologie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CE6668-8402-E64C-A684-704FB8EB7B5C}"/>
              </a:ext>
            </a:extLst>
          </p:cNvPr>
          <p:cNvCxnSpPr/>
          <p:nvPr/>
        </p:nvCxnSpPr>
        <p:spPr>
          <a:xfrm>
            <a:off x="2051720" y="2492896"/>
            <a:ext cx="1991596" cy="792088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CC3833-762B-F142-A44F-3B13F79FB005}"/>
              </a:ext>
            </a:extLst>
          </p:cNvPr>
          <p:cNvCxnSpPr/>
          <p:nvPr/>
        </p:nvCxnSpPr>
        <p:spPr>
          <a:xfrm>
            <a:off x="4698016" y="2492896"/>
            <a:ext cx="0" cy="792088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13656B-E978-1E4B-BA26-6A71A6E6CAC5}"/>
              </a:ext>
            </a:extLst>
          </p:cNvPr>
          <p:cNvCxnSpPr/>
          <p:nvPr/>
        </p:nvCxnSpPr>
        <p:spPr>
          <a:xfrm>
            <a:off x="4698016" y="4149080"/>
            <a:ext cx="0" cy="936104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4F5868-80E8-094E-8628-23610032AD80}"/>
              </a:ext>
            </a:extLst>
          </p:cNvPr>
          <p:cNvCxnSpPr>
            <a:cxnSpLocks/>
          </p:cNvCxnSpPr>
          <p:nvPr/>
        </p:nvCxnSpPr>
        <p:spPr>
          <a:xfrm flipH="1">
            <a:off x="5352717" y="2488229"/>
            <a:ext cx="1991596" cy="792088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3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Was ist Bioinformatik?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E06DA-FC8D-8745-8C92-6C9CD6191246}"/>
              </a:ext>
            </a:extLst>
          </p:cNvPr>
          <p:cNvSpPr txBox="1"/>
          <p:nvPr/>
        </p:nvSpPr>
        <p:spPr>
          <a:xfrm>
            <a:off x="526017" y="1556792"/>
            <a:ext cx="3647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Entschlüsselung der menschlichen DNA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&amp; vielen anderen Organismen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0C326-7A47-3441-A445-D5FC386A38CB}"/>
              </a:ext>
            </a:extLst>
          </p:cNvPr>
          <p:cNvSpPr txBox="1"/>
          <p:nvPr/>
        </p:nvSpPr>
        <p:spPr>
          <a:xfrm>
            <a:off x="5652120" y="1833791"/>
            <a:ext cx="23429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Evolution und Phylogenie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6B652-416B-4645-A5D4-1543A90C2B5C}"/>
              </a:ext>
            </a:extLst>
          </p:cNvPr>
          <p:cNvSpPr txBox="1"/>
          <p:nvPr/>
        </p:nvSpPr>
        <p:spPr>
          <a:xfrm>
            <a:off x="574722" y="5071146"/>
            <a:ext cx="3551870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Besseres Verständnis von Krankheiten,</a:t>
            </a:r>
            <a:b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ihren Ursachen,</a:t>
            </a:r>
            <a:b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Entwicklung von Medikamenten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02ABD-274D-2442-AC99-7950BF07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33" y="2178254"/>
            <a:ext cx="239876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5C5296-F351-964B-8A2F-0140604F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663" y="2387789"/>
            <a:ext cx="3347864" cy="1838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AEB5A-8281-4B43-8DC7-8478F620F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085" y="4725144"/>
            <a:ext cx="1802601" cy="18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6618B3-7658-5848-BEC1-BF94FC2A5C0E}"/>
              </a:ext>
            </a:extLst>
          </p:cNvPr>
          <p:cNvSpPr txBox="1"/>
          <p:nvPr/>
        </p:nvSpPr>
        <p:spPr>
          <a:xfrm>
            <a:off x="6581423" y="5971146"/>
            <a:ext cx="17697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… und vieles mehr!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88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0C783-402F-9C49-941D-5B06D859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99" y="4826018"/>
            <a:ext cx="9144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84D44-1A94-6740-ACEF-E6A104A4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25" y="4835376"/>
            <a:ext cx="914400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3E27F-72B8-874F-BC3D-3298E726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62" y="4835376"/>
            <a:ext cx="1054100" cy="1257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99A260-439B-2B43-8E8E-91AD61AC1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87" y="5013176"/>
            <a:ext cx="10541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07F03-0691-5346-B31F-7BFBC6581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23012">
            <a:off x="4096082" y="1340640"/>
            <a:ext cx="978035" cy="180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9CD17C-3554-E440-B7FA-E6CF89154236}"/>
              </a:ext>
            </a:extLst>
          </p:cNvPr>
          <p:cNvCxnSpPr>
            <a:cxnSpLocks/>
          </p:cNvCxnSpPr>
          <p:nvPr/>
        </p:nvCxnSpPr>
        <p:spPr>
          <a:xfrm flipH="1">
            <a:off x="1917099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688162-D847-0E43-9CBE-F5B4FCD44146}"/>
              </a:ext>
            </a:extLst>
          </p:cNvPr>
          <p:cNvCxnSpPr>
            <a:cxnSpLocks/>
          </p:cNvCxnSpPr>
          <p:nvPr/>
        </p:nvCxnSpPr>
        <p:spPr>
          <a:xfrm>
            <a:off x="6092125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6F346-2380-F142-BFDC-0278E6AAED27}"/>
              </a:ext>
            </a:extLst>
          </p:cNvPr>
          <p:cNvCxnSpPr>
            <a:cxnSpLocks/>
          </p:cNvCxnSpPr>
          <p:nvPr/>
        </p:nvCxnSpPr>
        <p:spPr>
          <a:xfrm flipH="1">
            <a:off x="3595080" y="3933136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83CC80-B0C9-0044-BC3C-781CA0B9316E}"/>
              </a:ext>
            </a:extLst>
          </p:cNvPr>
          <p:cNvCxnSpPr>
            <a:cxnSpLocks/>
          </p:cNvCxnSpPr>
          <p:nvPr/>
        </p:nvCxnSpPr>
        <p:spPr>
          <a:xfrm>
            <a:off x="5122604" y="3910137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ADCD6-E0E9-0941-A19B-7356EBAD036B}"/>
              </a:ext>
            </a:extLst>
          </p:cNvPr>
          <p:cNvSpPr txBox="1"/>
          <p:nvPr/>
        </p:nvSpPr>
        <p:spPr>
          <a:xfrm>
            <a:off x="3342932" y="3276519"/>
            <a:ext cx="24843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Menschliche Vielfalt</a:t>
            </a:r>
          </a:p>
        </p:txBody>
      </p:sp>
    </p:spTree>
    <p:extLst>
      <p:ext uri="{BB962C8B-B14F-4D97-AF65-F5344CB8AC3E}">
        <p14:creationId xmlns:p14="http://schemas.microsoft.com/office/powerpoint/2010/main" val="10401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Was sind DNA Varianten?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C44D1-BDF9-DB40-80C4-DAB44AB0669C}"/>
              </a:ext>
            </a:extLst>
          </p:cNvPr>
          <p:cNvSpPr txBox="1"/>
          <p:nvPr/>
        </p:nvSpPr>
        <p:spPr>
          <a:xfrm>
            <a:off x="858437" y="4018404"/>
            <a:ext cx="73911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Eine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 Variante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ist eine kleine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eränderung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in der DNA!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2F6AE7-3A40-1B4C-BC7E-B8AFBA0F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0" y="5219842"/>
            <a:ext cx="3419291" cy="670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560501-0D85-FC45-8ACC-0EF4E6C3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627" y="5229200"/>
            <a:ext cx="3419291" cy="670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FBF6A-3D94-B44A-BC8B-20C2B677F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765" y="1827838"/>
            <a:ext cx="1530874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5E138-2606-284D-A2F4-D6BE4A244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1844944"/>
            <a:ext cx="153087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3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53969-26E4-8D42-960E-02B6DC92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62" y="2352056"/>
            <a:ext cx="914400" cy="125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A7021-12FB-8041-926F-A10D8918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562" y="4293096"/>
            <a:ext cx="9144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D9D46-A9F5-D746-ACC3-F6CAB0307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96" y="2352056"/>
            <a:ext cx="1054100" cy="125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E98C01-C686-AC4E-A288-C9EF623C5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496" y="4470896"/>
            <a:ext cx="1054100" cy="107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E9CF5-FEA7-D345-ADA1-BEB7E0DDE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12" y="1651460"/>
            <a:ext cx="26543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5DE0CA-05ED-D246-B76C-9FF2AF236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612" y="5730292"/>
            <a:ext cx="2654300" cy="52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052E6-AC8F-8240-8E53-B0F9B97A6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6096" y="1651460"/>
            <a:ext cx="2628900" cy="52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9334D2-78FE-924B-B090-696ADED8C8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096" y="5730292"/>
            <a:ext cx="2628900" cy="520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1E625-EB4B-8742-BD8E-9A500EBE0E06}"/>
              </a:ext>
            </a:extLst>
          </p:cNvPr>
          <p:cNvSpPr txBox="1"/>
          <p:nvPr/>
        </p:nvSpPr>
        <p:spPr>
          <a:xfrm>
            <a:off x="1825795" y="3766560"/>
            <a:ext cx="12822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Haarfarbe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C6657-1519-DB4B-9E60-BB6240F90FD8}"/>
              </a:ext>
            </a:extLst>
          </p:cNvPr>
          <p:cNvSpPr txBox="1"/>
          <p:nvPr/>
        </p:nvSpPr>
        <p:spPr>
          <a:xfrm>
            <a:off x="6360311" y="3766560"/>
            <a:ext cx="7993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Glatze</a:t>
            </a:r>
          </a:p>
        </p:txBody>
      </p:sp>
    </p:spTree>
    <p:extLst>
      <p:ext uri="{BB962C8B-B14F-4D97-AF65-F5344CB8AC3E}">
        <p14:creationId xmlns:p14="http://schemas.microsoft.com/office/powerpoint/2010/main" val="38699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D2F19-245B-5145-A35C-D72641922FAD}"/>
              </a:ext>
            </a:extLst>
          </p:cNvPr>
          <p:cNvSpPr txBox="1"/>
          <p:nvPr/>
        </p:nvSpPr>
        <p:spPr>
          <a:xfrm>
            <a:off x="1309301" y="2636912"/>
            <a:ext cx="64894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 Varianten tragen zur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menschlichen Vielfalt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bei!</a:t>
            </a:r>
          </a:p>
        </p:txBody>
      </p:sp>
    </p:spTree>
    <p:extLst>
      <p:ext uri="{BB962C8B-B14F-4D97-AF65-F5344CB8AC3E}">
        <p14:creationId xmlns:p14="http://schemas.microsoft.com/office/powerpoint/2010/main" val="144532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Können DNA Varianten zu Krankheiten führen?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161D3-60BC-EF40-B132-C8D5BE64EE27}"/>
              </a:ext>
            </a:extLst>
          </p:cNvPr>
          <p:cNvSpPr txBox="1"/>
          <p:nvPr/>
        </p:nvSpPr>
        <p:spPr>
          <a:xfrm>
            <a:off x="578635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20E9B-062C-1040-A9BB-38AB9D23FCED}"/>
              </a:ext>
            </a:extLst>
          </p:cNvPr>
          <p:cNvSpPr txBox="1"/>
          <p:nvPr/>
        </p:nvSpPr>
        <p:spPr>
          <a:xfrm>
            <a:off x="5227427" y="1856022"/>
            <a:ext cx="29449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56335-5CE5-C04F-95F6-192D4D413239}"/>
              </a:ext>
            </a:extLst>
          </p:cNvPr>
          <p:cNvSpPr txBox="1"/>
          <p:nvPr/>
        </p:nvSpPr>
        <p:spPr>
          <a:xfrm>
            <a:off x="5227427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48BFB-0752-2F46-BFB8-27E428094DCA}"/>
              </a:ext>
            </a:extLst>
          </p:cNvPr>
          <p:cNvSpPr txBox="1"/>
          <p:nvPr/>
        </p:nvSpPr>
        <p:spPr>
          <a:xfrm>
            <a:off x="5227427" y="5219908"/>
            <a:ext cx="27315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E7694D-8964-E743-BFA5-FB9F4DD7C586}"/>
              </a:ext>
            </a:extLst>
          </p:cNvPr>
          <p:cNvCxnSpPr/>
          <p:nvPr/>
        </p:nvCxnSpPr>
        <p:spPr>
          <a:xfrm flipV="1">
            <a:off x="3851920" y="2225354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D33DEF-610E-E141-8B10-587FE4541649}"/>
              </a:ext>
            </a:extLst>
          </p:cNvPr>
          <p:cNvSpPr txBox="1"/>
          <p:nvPr/>
        </p:nvSpPr>
        <p:spPr>
          <a:xfrm>
            <a:off x="3851920" y="2458362"/>
            <a:ext cx="3125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+ 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A2B5C6-96B0-7F4B-B4D2-6AFF5C6ECD98}"/>
              </a:ext>
            </a:extLst>
          </p:cNvPr>
          <p:cNvCxnSpPr>
            <a:cxnSpLocks/>
          </p:cNvCxnSpPr>
          <p:nvPr/>
        </p:nvCxnSpPr>
        <p:spPr>
          <a:xfrm>
            <a:off x="3851920" y="4176120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89328A-D8C3-E24D-BD39-4002CB05935D}"/>
              </a:ext>
            </a:extLst>
          </p:cNvPr>
          <p:cNvSpPr txBox="1"/>
          <p:nvPr/>
        </p:nvSpPr>
        <p:spPr>
          <a:xfrm>
            <a:off x="3851920" y="4708764"/>
            <a:ext cx="2917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 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B91178-7EBB-7041-8AFC-F31F6B03A912}"/>
              </a:ext>
            </a:extLst>
          </p:cNvPr>
          <p:cNvCxnSpPr/>
          <p:nvPr/>
        </p:nvCxnSpPr>
        <p:spPr>
          <a:xfrm>
            <a:off x="3851920" y="3708775"/>
            <a:ext cx="108012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FF7A7C-B151-5348-8A0C-CB2ACF87B1D4}"/>
              </a:ext>
            </a:extLst>
          </p:cNvPr>
          <p:cNvSpPr txBox="1"/>
          <p:nvPr/>
        </p:nvSpPr>
        <p:spPr>
          <a:xfrm>
            <a:off x="4067944" y="3311202"/>
            <a:ext cx="6107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 -&gt; B</a:t>
            </a:r>
          </a:p>
        </p:txBody>
      </p:sp>
    </p:spTree>
    <p:extLst>
      <p:ext uri="{BB962C8B-B14F-4D97-AF65-F5344CB8AC3E}">
        <p14:creationId xmlns:p14="http://schemas.microsoft.com/office/powerpoint/2010/main" val="16546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161D3-60BC-EF40-B132-C8D5BE64EE27}"/>
              </a:ext>
            </a:extLst>
          </p:cNvPr>
          <p:cNvSpPr txBox="1"/>
          <p:nvPr/>
        </p:nvSpPr>
        <p:spPr>
          <a:xfrm>
            <a:off x="578635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20E9B-062C-1040-A9BB-38AB9D23FCED}"/>
              </a:ext>
            </a:extLst>
          </p:cNvPr>
          <p:cNvSpPr txBox="1"/>
          <p:nvPr/>
        </p:nvSpPr>
        <p:spPr>
          <a:xfrm>
            <a:off x="5227427" y="1856022"/>
            <a:ext cx="29449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56335-5CE5-C04F-95F6-192D4D413239}"/>
              </a:ext>
            </a:extLst>
          </p:cNvPr>
          <p:cNvSpPr txBox="1"/>
          <p:nvPr/>
        </p:nvSpPr>
        <p:spPr>
          <a:xfrm>
            <a:off x="5227427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48BFB-0752-2F46-BFB8-27E428094DCA}"/>
              </a:ext>
            </a:extLst>
          </p:cNvPr>
          <p:cNvSpPr txBox="1"/>
          <p:nvPr/>
        </p:nvSpPr>
        <p:spPr>
          <a:xfrm>
            <a:off x="5227427" y="5219908"/>
            <a:ext cx="27315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E7694D-8964-E743-BFA5-FB9F4DD7C586}"/>
              </a:ext>
            </a:extLst>
          </p:cNvPr>
          <p:cNvCxnSpPr/>
          <p:nvPr/>
        </p:nvCxnSpPr>
        <p:spPr>
          <a:xfrm flipV="1">
            <a:off x="3851920" y="2225354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D33DEF-610E-E141-8B10-587FE4541649}"/>
              </a:ext>
            </a:extLst>
          </p:cNvPr>
          <p:cNvSpPr txBox="1"/>
          <p:nvPr/>
        </p:nvSpPr>
        <p:spPr>
          <a:xfrm>
            <a:off x="3851920" y="2458362"/>
            <a:ext cx="3125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+ 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A2B5C6-96B0-7F4B-B4D2-6AFF5C6ECD98}"/>
              </a:ext>
            </a:extLst>
          </p:cNvPr>
          <p:cNvCxnSpPr>
            <a:cxnSpLocks/>
          </p:cNvCxnSpPr>
          <p:nvPr/>
        </p:nvCxnSpPr>
        <p:spPr>
          <a:xfrm>
            <a:off x="3851920" y="4176120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89328A-D8C3-E24D-BD39-4002CB05935D}"/>
              </a:ext>
            </a:extLst>
          </p:cNvPr>
          <p:cNvSpPr txBox="1"/>
          <p:nvPr/>
        </p:nvSpPr>
        <p:spPr>
          <a:xfrm>
            <a:off x="3851920" y="4708764"/>
            <a:ext cx="2917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 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B91178-7EBB-7041-8AFC-F31F6B03A912}"/>
              </a:ext>
            </a:extLst>
          </p:cNvPr>
          <p:cNvCxnSpPr/>
          <p:nvPr/>
        </p:nvCxnSpPr>
        <p:spPr>
          <a:xfrm>
            <a:off x="3851920" y="3708775"/>
            <a:ext cx="108012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FF7A7C-B151-5348-8A0C-CB2ACF87B1D4}"/>
              </a:ext>
            </a:extLst>
          </p:cNvPr>
          <p:cNvSpPr txBox="1"/>
          <p:nvPr/>
        </p:nvSpPr>
        <p:spPr>
          <a:xfrm>
            <a:off x="4067944" y="3311202"/>
            <a:ext cx="6107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 -&gt;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2C1AC-3226-5C41-AAEC-A3D63157584A}"/>
              </a:ext>
            </a:extLst>
          </p:cNvPr>
          <p:cNvSpPr txBox="1"/>
          <p:nvPr/>
        </p:nvSpPr>
        <p:spPr>
          <a:xfrm>
            <a:off x="5732853" y="2338665"/>
            <a:ext cx="18512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 dirty="0">
                <a:solidFill>
                  <a:srgbClr val="009A9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Menschliche Vielfalt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EF4F1-B9B1-9E41-B91D-D3500BAE4698}"/>
              </a:ext>
            </a:extLst>
          </p:cNvPr>
          <p:cNvSpPr txBox="1"/>
          <p:nvPr/>
        </p:nvSpPr>
        <p:spPr>
          <a:xfrm>
            <a:off x="5567263" y="4037620"/>
            <a:ext cx="22327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Eventuell ein Problem….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C5509-F58C-1348-A557-A78402EE70BA}"/>
              </a:ext>
            </a:extLst>
          </p:cNvPr>
          <p:cNvSpPr txBox="1"/>
          <p:nvPr/>
        </p:nvSpPr>
        <p:spPr>
          <a:xfrm>
            <a:off x="5567262" y="5641086"/>
            <a:ext cx="22327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Eventuell ein Problem….</a:t>
            </a:r>
          </a:p>
        </p:txBody>
      </p:sp>
    </p:spTree>
    <p:extLst>
      <p:ext uri="{BB962C8B-B14F-4D97-AF65-F5344CB8AC3E}">
        <p14:creationId xmlns:p14="http://schemas.microsoft.com/office/powerpoint/2010/main" val="411720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</a:t>
            </a:r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in a </a:t>
            </a:r>
            <a:r>
              <a:rPr lang="de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nutshell</a:t>
            </a:r>
            <a:endParaRPr lang="de-CH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AB88-3F8D-EC46-9459-D1032FB32006}"/>
              </a:ext>
            </a:extLst>
          </p:cNvPr>
          <p:cNvSpPr txBox="1"/>
          <p:nvPr/>
        </p:nvSpPr>
        <p:spPr>
          <a:xfrm>
            <a:off x="504000" y="1268760"/>
            <a:ext cx="8100000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Von wo?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Deutschland</a:t>
            </a:r>
          </a:p>
          <a:p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Mein Studium?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Evolutions- und Entwicklungsbiologie in Deutschland/Australien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Doktor in Genetik und Bioinformatik an der Uni Lausanne / SIB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Wissenschaftskommunikation an dem SIB Schweizerisches Institut für Bioinformatik</a:t>
            </a:r>
          </a:p>
          <a:p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Freizeit?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Sport (Breakdance, </a:t>
            </a:r>
            <a:r>
              <a:rPr lang="de-CH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Parcour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, Klettern)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Musik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Mit Freunden unterwegs sein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B6A7D-D0E2-E042-A879-1A93B8883EAE}"/>
              </a:ext>
            </a:extLst>
          </p:cNvPr>
          <p:cNvSpPr txBox="1"/>
          <p:nvPr/>
        </p:nvSpPr>
        <p:spPr>
          <a:xfrm>
            <a:off x="1258593" y="1748710"/>
            <a:ext cx="662681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Aber manchmal verursachen sie auch eine Krankheit.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940E76-485A-5245-BF70-E800A8702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981837"/>
            <a:ext cx="9144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F1F3A-A91C-484B-9BB7-7E006008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981837"/>
            <a:ext cx="914400" cy="1257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1FB08-4279-204F-8720-41CA228D4C27}"/>
              </a:ext>
            </a:extLst>
          </p:cNvPr>
          <p:cNvCxnSpPr/>
          <p:nvPr/>
        </p:nvCxnSpPr>
        <p:spPr>
          <a:xfrm>
            <a:off x="4139952" y="3645024"/>
            <a:ext cx="86409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E9F3F1-A2FB-984B-A94C-1E5FD0D11338}"/>
              </a:ext>
            </a:extLst>
          </p:cNvPr>
          <p:cNvSpPr/>
          <p:nvPr/>
        </p:nvSpPr>
        <p:spPr>
          <a:xfrm>
            <a:off x="1777823" y="5102932"/>
            <a:ext cx="5552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Man nennt sie dann häufig auch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Mutation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de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0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B6A7D-D0E2-E042-A879-1A93B8883EAE}"/>
              </a:ext>
            </a:extLst>
          </p:cNvPr>
          <p:cNvSpPr txBox="1"/>
          <p:nvPr/>
        </p:nvSpPr>
        <p:spPr>
          <a:xfrm>
            <a:off x="1152676" y="2063035"/>
            <a:ext cx="678397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Mutationen in unseren Zellen können zu Krebs führen.</a:t>
            </a:r>
          </a:p>
          <a:p>
            <a:pPr algn="ctr"/>
            <a:endParaRPr lang="de-CH" sz="2400" b="1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Wie?</a:t>
            </a:r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64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Was ist Krebs?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23C038-8E88-4B45-9976-49D73D78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78" y="2110154"/>
            <a:ext cx="7929843" cy="151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48ECCD-1F2A-2340-8D95-7AB80A4B97CD}"/>
              </a:ext>
            </a:extLst>
          </p:cNvPr>
          <p:cNvSpPr txBox="1"/>
          <p:nvPr/>
        </p:nvSpPr>
        <p:spPr>
          <a:xfrm>
            <a:off x="984046" y="4221088"/>
            <a:ext cx="451777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Krebszellen</a:t>
            </a:r>
          </a:p>
          <a:p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Unkontrollierte Zellteilung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”Unsterblichkeit”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Mobil / können sich bewegen sich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048C7-A1B6-CC4E-9EC5-3605A2751251}"/>
              </a:ext>
            </a:extLst>
          </p:cNvPr>
          <p:cNvCxnSpPr/>
          <p:nvPr/>
        </p:nvCxnSpPr>
        <p:spPr>
          <a:xfrm>
            <a:off x="1763688" y="2830234"/>
            <a:ext cx="50405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8DEBE1-1172-8349-99E6-13A8AD1F1BDE}"/>
              </a:ext>
            </a:extLst>
          </p:cNvPr>
          <p:cNvCxnSpPr/>
          <p:nvPr/>
        </p:nvCxnSpPr>
        <p:spPr>
          <a:xfrm>
            <a:off x="3563888" y="2830234"/>
            <a:ext cx="50405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1C0167-7955-3744-886E-AF5757F3A961}"/>
              </a:ext>
            </a:extLst>
          </p:cNvPr>
          <p:cNvCxnSpPr/>
          <p:nvPr/>
        </p:nvCxnSpPr>
        <p:spPr>
          <a:xfrm>
            <a:off x="5940152" y="2844095"/>
            <a:ext cx="50405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BE0D01CC-42A1-A549-9838-9823D05E6AD6}"/>
              </a:ext>
            </a:extLst>
          </p:cNvPr>
          <p:cNvSpPr/>
          <p:nvPr/>
        </p:nvSpPr>
        <p:spPr>
          <a:xfrm flipH="1">
            <a:off x="1789583" y="2140051"/>
            <a:ext cx="576064" cy="504056"/>
          </a:xfrm>
          <a:prstGeom prst="lightningBol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5443C-0690-B441-97EE-D8164D0FE6B9}"/>
              </a:ext>
            </a:extLst>
          </p:cNvPr>
          <p:cNvSpPr txBox="1"/>
          <p:nvPr/>
        </p:nvSpPr>
        <p:spPr>
          <a:xfrm>
            <a:off x="912296" y="1628800"/>
            <a:ext cx="23306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Entstehung der Mutation</a:t>
            </a:r>
          </a:p>
        </p:txBody>
      </p:sp>
    </p:spTree>
    <p:extLst>
      <p:ext uri="{BB962C8B-B14F-4D97-AF65-F5344CB8AC3E}">
        <p14:creationId xmlns:p14="http://schemas.microsoft.com/office/powerpoint/2010/main" val="265000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731BD-1C08-CA4A-B104-FDCADC4C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1D2BF-A47F-D44D-AEAA-A759A31F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709320"/>
            <a:ext cx="5193631" cy="36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B088A5-B349-5C44-9A48-62245A4C7491}"/>
              </a:ext>
            </a:extLst>
          </p:cNvPr>
          <p:cNvCxnSpPr/>
          <p:nvPr/>
        </p:nvCxnSpPr>
        <p:spPr>
          <a:xfrm>
            <a:off x="4072472" y="5844156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C4164F-096B-EE4E-ADAB-A6333E83E3B0}"/>
              </a:ext>
            </a:extLst>
          </p:cNvPr>
          <p:cNvCxnSpPr/>
          <p:nvPr/>
        </p:nvCxnSpPr>
        <p:spPr>
          <a:xfrm>
            <a:off x="5466559" y="5844156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BA5DB0F3-1FCD-924A-BD98-04B439350251}"/>
              </a:ext>
            </a:extLst>
          </p:cNvPr>
          <p:cNvSpPr/>
          <p:nvPr/>
        </p:nvSpPr>
        <p:spPr>
          <a:xfrm flipH="1">
            <a:off x="4082305" y="5372510"/>
            <a:ext cx="503999" cy="360000"/>
          </a:xfrm>
          <a:prstGeom prst="lightningBolt">
            <a:avLst/>
          </a:prstGeom>
          <a:solidFill>
            <a:srgbClr val="009A9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 b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FD7E30-B5F3-A74C-A494-BC4B06A25F7D}"/>
              </a:ext>
            </a:extLst>
          </p:cNvPr>
          <p:cNvCxnSpPr/>
          <p:nvPr/>
        </p:nvCxnSpPr>
        <p:spPr>
          <a:xfrm>
            <a:off x="4046577" y="4484422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0E6CA3-3352-3547-8BCC-FB30E6C5FA17}"/>
              </a:ext>
            </a:extLst>
          </p:cNvPr>
          <p:cNvCxnSpPr/>
          <p:nvPr/>
        </p:nvCxnSpPr>
        <p:spPr>
          <a:xfrm>
            <a:off x="5466559" y="4509320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808C7C89-6B0D-E746-B027-7750D5CE8E61}"/>
              </a:ext>
            </a:extLst>
          </p:cNvPr>
          <p:cNvSpPr/>
          <p:nvPr/>
        </p:nvSpPr>
        <p:spPr>
          <a:xfrm flipH="1">
            <a:off x="4072473" y="4012777"/>
            <a:ext cx="503999" cy="360000"/>
          </a:xfrm>
          <a:prstGeom prst="lightningBolt">
            <a:avLst/>
          </a:prstGeom>
          <a:solidFill>
            <a:srgbClr val="009F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 b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47FB97-7539-C34F-B908-C277BEFE0D0E}"/>
              </a:ext>
            </a:extLst>
          </p:cNvPr>
          <p:cNvCxnSpPr/>
          <p:nvPr/>
        </p:nvCxnSpPr>
        <p:spPr>
          <a:xfrm>
            <a:off x="4072472" y="3212270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19CFA6-C333-9B45-AC94-C106F12D2390}"/>
              </a:ext>
            </a:extLst>
          </p:cNvPr>
          <p:cNvCxnSpPr/>
          <p:nvPr/>
        </p:nvCxnSpPr>
        <p:spPr>
          <a:xfrm>
            <a:off x="5466559" y="3212270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45B1AC77-BCAA-BC4A-BFDA-E58846BC54CB}"/>
              </a:ext>
            </a:extLst>
          </p:cNvPr>
          <p:cNvSpPr/>
          <p:nvPr/>
        </p:nvSpPr>
        <p:spPr>
          <a:xfrm flipH="1">
            <a:off x="4072473" y="2735516"/>
            <a:ext cx="503999" cy="360000"/>
          </a:xfrm>
          <a:prstGeom prst="lightningBol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91FDEA-7B8A-8F42-B169-3B2069E299C1}"/>
              </a:ext>
            </a:extLst>
          </p:cNvPr>
          <p:cNvSpPr txBox="1"/>
          <p:nvPr/>
        </p:nvSpPr>
        <p:spPr>
          <a:xfrm>
            <a:off x="2665534" y="1475456"/>
            <a:ext cx="37769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Eine Krebs, viele Mutationen!</a:t>
            </a:r>
          </a:p>
        </p:txBody>
      </p:sp>
    </p:spTree>
    <p:extLst>
      <p:ext uri="{BB962C8B-B14F-4D97-AF65-F5344CB8AC3E}">
        <p14:creationId xmlns:p14="http://schemas.microsoft.com/office/powerpoint/2010/main" val="36074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117FE-F01B-AB47-B0C4-6C53DC0EFB7F}"/>
              </a:ext>
            </a:extLst>
          </p:cNvPr>
          <p:cNvSpPr txBox="1"/>
          <p:nvPr/>
        </p:nvSpPr>
        <p:spPr>
          <a:xfrm>
            <a:off x="2608691" y="2132856"/>
            <a:ext cx="3890617" cy="33239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unterschiedliche Mutationen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=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unterschiedliche Symptome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= 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unterschiedliche Behandlungen</a:t>
            </a:r>
          </a:p>
        </p:txBody>
      </p:sp>
    </p:spTree>
    <p:extLst>
      <p:ext uri="{BB962C8B-B14F-4D97-AF65-F5344CB8AC3E}">
        <p14:creationId xmlns:p14="http://schemas.microsoft.com/office/powerpoint/2010/main" val="155251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731BD-1C08-CA4A-B104-FDCADC4C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/>
              <a:t>Personalisierte Medizin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1D2BF-A47F-D44D-AEAA-A759A31F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81" y="2125583"/>
            <a:ext cx="5193631" cy="3600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3790FB-A21D-3B4D-98EF-439D29FF9100}"/>
              </a:ext>
            </a:extLst>
          </p:cNvPr>
          <p:cNvCxnSpPr>
            <a:cxnSpLocks/>
          </p:cNvCxnSpPr>
          <p:nvPr/>
        </p:nvCxnSpPr>
        <p:spPr>
          <a:xfrm>
            <a:off x="755576" y="3276605"/>
            <a:ext cx="7488832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C1A102-CD18-C443-BDAF-74B13F88EFA5}"/>
              </a:ext>
            </a:extLst>
          </p:cNvPr>
          <p:cNvCxnSpPr>
            <a:cxnSpLocks/>
          </p:cNvCxnSpPr>
          <p:nvPr/>
        </p:nvCxnSpPr>
        <p:spPr>
          <a:xfrm>
            <a:off x="755576" y="4617397"/>
            <a:ext cx="7488832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B088A5-B349-5C44-9A48-62245A4C7491}"/>
              </a:ext>
            </a:extLst>
          </p:cNvPr>
          <p:cNvCxnSpPr/>
          <p:nvPr/>
        </p:nvCxnSpPr>
        <p:spPr>
          <a:xfrm>
            <a:off x="3249241" y="5260419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C4164F-096B-EE4E-ADAB-A6333E83E3B0}"/>
              </a:ext>
            </a:extLst>
          </p:cNvPr>
          <p:cNvCxnSpPr/>
          <p:nvPr/>
        </p:nvCxnSpPr>
        <p:spPr>
          <a:xfrm>
            <a:off x="4643328" y="5260419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BA5DB0F3-1FCD-924A-BD98-04B439350251}"/>
              </a:ext>
            </a:extLst>
          </p:cNvPr>
          <p:cNvSpPr/>
          <p:nvPr/>
        </p:nvSpPr>
        <p:spPr>
          <a:xfrm flipH="1">
            <a:off x="3259074" y="4788773"/>
            <a:ext cx="503999" cy="360000"/>
          </a:xfrm>
          <a:prstGeom prst="lightningBolt">
            <a:avLst/>
          </a:prstGeom>
          <a:solidFill>
            <a:srgbClr val="009A9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 b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FD7E30-B5F3-A74C-A494-BC4B06A25F7D}"/>
              </a:ext>
            </a:extLst>
          </p:cNvPr>
          <p:cNvCxnSpPr/>
          <p:nvPr/>
        </p:nvCxnSpPr>
        <p:spPr>
          <a:xfrm>
            <a:off x="3223346" y="3900685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0E6CA3-3352-3547-8BCC-FB30E6C5FA17}"/>
              </a:ext>
            </a:extLst>
          </p:cNvPr>
          <p:cNvCxnSpPr/>
          <p:nvPr/>
        </p:nvCxnSpPr>
        <p:spPr>
          <a:xfrm>
            <a:off x="4643328" y="3925583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808C7C89-6B0D-E746-B027-7750D5CE8E61}"/>
              </a:ext>
            </a:extLst>
          </p:cNvPr>
          <p:cNvSpPr/>
          <p:nvPr/>
        </p:nvSpPr>
        <p:spPr>
          <a:xfrm flipH="1">
            <a:off x="3249242" y="3429040"/>
            <a:ext cx="503999" cy="360000"/>
          </a:xfrm>
          <a:prstGeom prst="lightningBolt">
            <a:avLst/>
          </a:prstGeom>
          <a:solidFill>
            <a:srgbClr val="009F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 b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47FB97-7539-C34F-B908-C277BEFE0D0E}"/>
              </a:ext>
            </a:extLst>
          </p:cNvPr>
          <p:cNvCxnSpPr/>
          <p:nvPr/>
        </p:nvCxnSpPr>
        <p:spPr>
          <a:xfrm>
            <a:off x="3249241" y="2628533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19CFA6-C333-9B45-AC94-C106F12D2390}"/>
              </a:ext>
            </a:extLst>
          </p:cNvPr>
          <p:cNvCxnSpPr/>
          <p:nvPr/>
        </p:nvCxnSpPr>
        <p:spPr>
          <a:xfrm>
            <a:off x="4643328" y="2628533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45B1AC77-BCAA-BC4A-BFDA-E58846BC54CB}"/>
              </a:ext>
            </a:extLst>
          </p:cNvPr>
          <p:cNvSpPr/>
          <p:nvPr/>
        </p:nvSpPr>
        <p:spPr>
          <a:xfrm flipH="1">
            <a:off x="3249242" y="2151779"/>
            <a:ext cx="503999" cy="360000"/>
          </a:xfrm>
          <a:prstGeom prst="lightningBol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 b="1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EB3E3-C2E7-6C4D-A33C-A82D661D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65" y="2311033"/>
            <a:ext cx="876300" cy="635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6ECD83-988B-BC41-87D0-586A0C25EA34}"/>
              </a:ext>
            </a:extLst>
          </p:cNvPr>
          <p:cNvCxnSpPr/>
          <p:nvPr/>
        </p:nvCxnSpPr>
        <p:spPr>
          <a:xfrm>
            <a:off x="1979712" y="1844824"/>
            <a:ext cx="0" cy="3888432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874FCE-A0A8-6448-8904-A24F9845B579}"/>
              </a:ext>
            </a:extLst>
          </p:cNvPr>
          <p:cNvCxnSpPr/>
          <p:nvPr/>
        </p:nvCxnSpPr>
        <p:spPr>
          <a:xfrm>
            <a:off x="6803528" y="1844824"/>
            <a:ext cx="0" cy="3888432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0DABC00-877C-F240-9AA1-D0D1D8A3F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065" y="3629501"/>
            <a:ext cx="876300" cy="635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E078C1-3003-DD46-A6DC-F181BB2B0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65" y="4941642"/>
            <a:ext cx="876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CB3B8-92A2-9344-9CB1-1678FA3C57A4}"/>
              </a:ext>
            </a:extLst>
          </p:cNvPr>
          <p:cNvSpPr txBox="1"/>
          <p:nvPr/>
        </p:nvSpPr>
        <p:spPr>
          <a:xfrm>
            <a:off x="924609" y="2348880"/>
            <a:ext cx="725878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Bioinformatik hilft bei der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Auffindung der Mutation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b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Interpretierung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Entwicklung von Medikamenten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6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997E7-04F3-274E-BD58-1DB351F0ABC8}"/>
              </a:ext>
            </a:extLst>
          </p:cNvPr>
          <p:cNvSpPr txBox="1"/>
          <p:nvPr/>
        </p:nvSpPr>
        <p:spPr>
          <a:xfrm>
            <a:off x="395536" y="6165304"/>
            <a:ext cx="16158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Moduleinleitung</a:t>
            </a:r>
          </a:p>
        </p:txBody>
      </p:sp>
    </p:spTree>
    <p:extLst>
      <p:ext uri="{BB962C8B-B14F-4D97-AF65-F5344CB8AC3E}">
        <p14:creationId xmlns:p14="http://schemas.microsoft.com/office/powerpoint/2010/main" val="317044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Dieses Modul: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CB3B8-92A2-9344-9CB1-1678FA3C57A4}"/>
              </a:ext>
            </a:extLst>
          </p:cNvPr>
          <p:cNvSpPr txBox="1"/>
          <p:nvPr/>
        </p:nvSpPr>
        <p:spPr>
          <a:xfrm>
            <a:off x="1498612" y="1844824"/>
            <a:ext cx="611077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Verstehe die Rolle welche die Bioinformatik in der</a:t>
            </a:r>
            <a:b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personalisierten Medizin spielt!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E8A7C-AF54-1142-8335-B7AD90586707}"/>
              </a:ext>
            </a:extLst>
          </p:cNvPr>
          <p:cNvSpPr txBox="1"/>
          <p:nvPr/>
        </p:nvSpPr>
        <p:spPr>
          <a:xfrm>
            <a:off x="1874163" y="3717032"/>
            <a:ext cx="547508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Auffindung der Mutation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Genombrowser zur Informationssuche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Auswirkung der Mutation auf ein Protein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Welches Medikament wirkt?</a:t>
            </a:r>
          </a:p>
        </p:txBody>
      </p:sp>
    </p:spTree>
    <p:extLst>
      <p:ext uri="{BB962C8B-B14F-4D97-AF65-F5344CB8AC3E}">
        <p14:creationId xmlns:p14="http://schemas.microsoft.com/office/powerpoint/2010/main" val="2355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Auffindung der Mutation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E32BD-C4E5-E947-AB28-E59A889F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22" y="1844824"/>
            <a:ext cx="5261955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17985-B7E1-3D44-9629-D670C5F11815}"/>
              </a:ext>
            </a:extLst>
          </p:cNvPr>
          <p:cNvSpPr txBox="1"/>
          <p:nvPr/>
        </p:nvSpPr>
        <p:spPr>
          <a:xfrm>
            <a:off x="1132745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normalen Zelle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7C242-ADF6-3448-9B61-4C6CE9CDB623}"/>
              </a:ext>
            </a:extLst>
          </p:cNvPr>
          <p:cNvSpPr txBox="1"/>
          <p:nvPr/>
        </p:nvSpPr>
        <p:spPr>
          <a:xfrm>
            <a:off x="5940152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Krebszelle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8D0C1-EC4F-CF4A-9F21-E77D68886FAE}"/>
              </a:ext>
            </a:extLst>
          </p:cNvPr>
          <p:cNvSpPr txBox="1"/>
          <p:nvPr/>
        </p:nvSpPr>
        <p:spPr>
          <a:xfrm>
            <a:off x="4227756" y="1412776"/>
            <a:ext cx="6524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11139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>
                <a:latin typeface="Calibri Light" panose="020F0302020204030204" pitchFamily="34" charset="0"/>
                <a:cs typeface="Calibri Light" panose="020F0302020204030204" pitchFamily="34" charset="0"/>
              </a:rPr>
              <a:t>Das SIB Schweizerisches Institut für Bioinformatik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24D41-27D4-6B43-AEC0-5C2D93D85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412776"/>
            <a:ext cx="4576509" cy="1872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7FBC2-694D-2348-8380-FDD3F13F206C}"/>
              </a:ext>
            </a:extLst>
          </p:cNvPr>
          <p:cNvSpPr txBox="1"/>
          <p:nvPr/>
        </p:nvSpPr>
        <p:spPr>
          <a:xfrm>
            <a:off x="500691" y="3861048"/>
            <a:ext cx="8103309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Akademische und gemeinnützige Organisation, die das Gebiet der</a:t>
            </a:r>
          </a:p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Bioinformatik in der Schweiz leitet und koordiniert.</a:t>
            </a:r>
          </a:p>
          <a:p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Bioinformatische Infrastruktur (Ressourcen, Fachkompetenz)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Forschung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Weiterbildung</a:t>
            </a:r>
          </a:p>
        </p:txBody>
      </p:sp>
    </p:spTree>
    <p:extLst>
      <p:ext uri="{BB962C8B-B14F-4D97-AF65-F5344CB8AC3E}">
        <p14:creationId xmlns:p14="http://schemas.microsoft.com/office/powerpoint/2010/main" val="21084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07092-1582-4C43-B807-21A62EBB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06" y="2979336"/>
            <a:ext cx="4893986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2B0F52-7DF6-DB4F-BC3B-E44B7005A23C}"/>
              </a:ext>
            </a:extLst>
          </p:cNvPr>
          <p:cNvSpPr txBox="1"/>
          <p:nvPr/>
        </p:nvSpPr>
        <p:spPr>
          <a:xfrm>
            <a:off x="1053649" y="1562793"/>
            <a:ext cx="700069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Vergleich der DNA um alle möglichen Mutation zu finden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(= </a:t>
            </a:r>
            <a:r>
              <a:rPr lang="de-CH" sz="2400" b="1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Alignment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41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6B950E-CB35-F548-B376-D2B8EA0F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55630"/>
            <a:ext cx="4368750" cy="3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61E283-B810-3F4F-97E5-EBA7BA61E411}"/>
              </a:ext>
            </a:extLst>
          </p:cNvPr>
          <p:cNvSpPr txBox="1"/>
          <p:nvPr/>
        </p:nvSpPr>
        <p:spPr>
          <a:xfrm>
            <a:off x="5796135" y="2636912"/>
            <a:ext cx="256249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Welchen Einfluss hat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Mutation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auf das Protein?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AC870D-D0CE-164E-BAF1-D12FC76D453A}"/>
              </a:ext>
            </a:extLst>
          </p:cNvPr>
          <p:cNvSpPr/>
          <p:nvPr/>
        </p:nvSpPr>
        <p:spPr>
          <a:xfrm>
            <a:off x="5648626" y="4509120"/>
            <a:ext cx="28575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Trägt sie zur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Krebsentstehung bei?</a:t>
            </a:r>
          </a:p>
        </p:txBody>
      </p:sp>
    </p:spTree>
    <p:extLst>
      <p:ext uri="{BB962C8B-B14F-4D97-AF65-F5344CB8AC3E}">
        <p14:creationId xmlns:p14="http://schemas.microsoft.com/office/powerpoint/2010/main" val="31713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>
                <a:latin typeface="Calibri Light" panose="020F0302020204030204" pitchFamily="34" charset="0"/>
                <a:cs typeface="Calibri Light" panose="020F0302020204030204" pitchFamily="34" charset="0"/>
              </a:rPr>
              <a:t>Hintergrund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8E6EA7-F166-DF46-9B26-D323C958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71" y="3561981"/>
            <a:ext cx="6502400" cy="248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4D8D1-9555-1B43-A322-C6F0159DB1A7}"/>
              </a:ext>
            </a:extLst>
          </p:cNvPr>
          <p:cNvSpPr txBox="1"/>
          <p:nvPr/>
        </p:nvSpPr>
        <p:spPr>
          <a:xfrm>
            <a:off x="1390345" y="1484784"/>
            <a:ext cx="6327310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4 Patienten mit einer Hautkrebserkrankung:</a:t>
            </a:r>
          </a:p>
          <a:p>
            <a:pPr algn="ctr"/>
            <a:endParaRPr lang="de-CH" sz="240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 Mutation kommt vor? Welche Auswirkung?</a:t>
            </a:r>
          </a:p>
          <a:p>
            <a:pPr algn="ctr"/>
            <a:r>
              <a:rPr lang="de-CH" sz="24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Welches Medikakment?</a:t>
            </a:r>
          </a:p>
        </p:txBody>
      </p:sp>
    </p:spTree>
    <p:extLst>
      <p:ext uri="{BB962C8B-B14F-4D97-AF65-F5344CB8AC3E}">
        <p14:creationId xmlns:p14="http://schemas.microsoft.com/office/powerpoint/2010/main" val="836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DNA Sequenzierung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E32BD-C4E5-E947-AB28-E59A889F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22" y="1844824"/>
            <a:ext cx="5261955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17985-B7E1-3D44-9629-D670C5F11815}"/>
              </a:ext>
            </a:extLst>
          </p:cNvPr>
          <p:cNvSpPr txBox="1"/>
          <p:nvPr/>
        </p:nvSpPr>
        <p:spPr>
          <a:xfrm>
            <a:off x="1132745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normalen Zelle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7C242-ADF6-3448-9B61-4C6CE9CDB623}"/>
              </a:ext>
            </a:extLst>
          </p:cNvPr>
          <p:cNvSpPr txBox="1"/>
          <p:nvPr/>
        </p:nvSpPr>
        <p:spPr>
          <a:xfrm>
            <a:off x="5940152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Krebszelle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8D0C1-EC4F-CF4A-9F21-E77D68886FAE}"/>
              </a:ext>
            </a:extLst>
          </p:cNvPr>
          <p:cNvSpPr txBox="1"/>
          <p:nvPr/>
        </p:nvSpPr>
        <p:spPr>
          <a:xfrm>
            <a:off x="4227756" y="1412776"/>
            <a:ext cx="6524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33938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>
                <a:latin typeface="Calibri Light" panose="020F0302020204030204" pitchFamily="34" charset="0"/>
                <a:cs typeface="Calibri Light" panose="020F0302020204030204" pitchFamily="34" charset="0"/>
              </a:rPr>
              <a:t>DNA Sequenzierung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16A26-9EF7-A344-8E97-801A584C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66" y="2132856"/>
            <a:ext cx="8288268" cy="144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AC00A7-40E4-694F-9C92-0A478A8B832C}"/>
              </a:ext>
            </a:extLst>
          </p:cNvPr>
          <p:cNvSpPr txBox="1"/>
          <p:nvPr/>
        </p:nvSpPr>
        <p:spPr>
          <a:xfrm>
            <a:off x="971600" y="3789040"/>
            <a:ext cx="4167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86A26-0C35-9A47-A654-68E72A9186DB}"/>
              </a:ext>
            </a:extLst>
          </p:cNvPr>
          <p:cNvSpPr txBox="1"/>
          <p:nvPr/>
        </p:nvSpPr>
        <p:spPr>
          <a:xfrm>
            <a:off x="1979712" y="3789039"/>
            <a:ext cx="19139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Sequenziermaschine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E906F-8469-E740-9E3A-8AD8800F0367}"/>
              </a:ext>
            </a:extLst>
          </p:cNvPr>
          <p:cNvSpPr txBox="1"/>
          <p:nvPr/>
        </p:nvSpPr>
        <p:spPr>
          <a:xfrm>
            <a:off x="5508104" y="3814579"/>
            <a:ext cx="2444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Liste mit DNA-Fragmenten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F93B5-5DCE-FB48-9F1E-C7ECDBBEEDF5}"/>
              </a:ext>
            </a:extLst>
          </p:cNvPr>
          <p:cNvSpPr txBox="1"/>
          <p:nvPr/>
        </p:nvSpPr>
        <p:spPr>
          <a:xfrm>
            <a:off x="1128543" y="5085184"/>
            <a:ext cx="685091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DNA-Fragmente werden mit dem menschlichen Genom</a:t>
            </a:r>
            <a:b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verglichen und analysiert.</a:t>
            </a:r>
          </a:p>
        </p:txBody>
      </p:sp>
    </p:spTree>
    <p:extLst>
      <p:ext uri="{BB962C8B-B14F-4D97-AF65-F5344CB8AC3E}">
        <p14:creationId xmlns:p14="http://schemas.microsoft.com/office/powerpoint/2010/main" val="283640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997E7-04F3-274E-BD58-1DB351F0ABC8}"/>
              </a:ext>
            </a:extLst>
          </p:cNvPr>
          <p:cNvSpPr txBox="1"/>
          <p:nvPr/>
        </p:nvSpPr>
        <p:spPr>
          <a:xfrm>
            <a:off x="395536" y="6165304"/>
            <a:ext cx="15495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DNA-</a:t>
            </a:r>
            <a:r>
              <a:rPr lang="de-CH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Alignments</a:t>
            </a:r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DNA </a:t>
            </a:r>
            <a:r>
              <a:rPr lang="de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Alignment</a:t>
            </a:r>
            <a:endParaRPr lang="de-CH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654FC-78BC-AF4B-A880-9C7D2C52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44824"/>
            <a:ext cx="5995799" cy="3528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8C1E8-F22D-6F46-95BF-188DEA158DA7}"/>
              </a:ext>
            </a:extLst>
          </p:cNvPr>
          <p:cNvSpPr txBox="1"/>
          <p:nvPr/>
        </p:nvSpPr>
        <p:spPr>
          <a:xfrm>
            <a:off x="2744206" y="5234717"/>
            <a:ext cx="785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FF91B-05EA-264D-945A-BA1740FEF75F}"/>
              </a:ext>
            </a:extLst>
          </p:cNvPr>
          <p:cNvSpPr txBox="1"/>
          <p:nvPr/>
        </p:nvSpPr>
        <p:spPr>
          <a:xfrm>
            <a:off x="3913835" y="5234717"/>
            <a:ext cx="157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2B7C1-86FE-F142-A374-1A38BC3B7A53}"/>
              </a:ext>
            </a:extLst>
          </p:cNvPr>
          <p:cNvSpPr txBox="1"/>
          <p:nvPr/>
        </p:nvSpPr>
        <p:spPr>
          <a:xfrm>
            <a:off x="5351010" y="5234717"/>
            <a:ext cx="157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EA050-E995-674B-94C5-36298D5C397C}"/>
              </a:ext>
            </a:extLst>
          </p:cNvPr>
          <p:cNvSpPr txBox="1"/>
          <p:nvPr/>
        </p:nvSpPr>
        <p:spPr>
          <a:xfrm>
            <a:off x="6677733" y="5234717"/>
            <a:ext cx="157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7EE8A-3D51-3C40-A1EC-A1B6E74D3639}"/>
              </a:ext>
            </a:extLst>
          </p:cNvPr>
          <p:cNvSpPr txBox="1"/>
          <p:nvPr/>
        </p:nvSpPr>
        <p:spPr>
          <a:xfrm>
            <a:off x="5148064" y="5877272"/>
            <a:ext cx="18960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 -&gt; T an Position 25</a:t>
            </a:r>
            <a:b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DNA-Sequenzen</a:t>
            </a:r>
          </a:p>
        </p:txBody>
      </p:sp>
    </p:spTree>
    <p:extLst>
      <p:ext uri="{BB962C8B-B14F-4D97-AF65-F5344CB8AC3E}">
        <p14:creationId xmlns:p14="http://schemas.microsoft.com/office/powerpoint/2010/main" val="193250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997E7-04F3-274E-BD58-1DB351F0ABC8}"/>
              </a:ext>
            </a:extLst>
          </p:cNvPr>
          <p:cNvSpPr txBox="1"/>
          <p:nvPr/>
        </p:nvSpPr>
        <p:spPr>
          <a:xfrm>
            <a:off x="395536" y="6165304"/>
            <a:ext cx="11725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Genfunktion</a:t>
            </a:r>
          </a:p>
        </p:txBody>
      </p:sp>
    </p:spTree>
    <p:extLst>
      <p:ext uri="{BB962C8B-B14F-4D97-AF65-F5344CB8AC3E}">
        <p14:creationId xmlns:p14="http://schemas.microsoft.com/office/powerpoint/2010/main" val="326856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>
                <a:latin typeface="Calibri Light" panose="020F0302020204030204" pitchFamily="34" charset="0"/>
                <a:cs typeface="Calibri Light" panose="020F0302020204030204" pitchFamily="34" charset="0"/>
              </a:rPr>
              <a:t>Gen Funktionen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21CC2-B33E-3342-A2E3-A02D1BFFF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276872"/>
            <a:ext cx="1692607" cy="3861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5F269-06BF-CB47-978B-229114897746}"/>
              </a:ext>
            </a:extLst>
          </p:cNvPr>
          <p:cNvSpPr txBox="1"/>
          <p:nvPr/>
        </p:nvSpPr>
        <p:spPr>
          <a:xfrm>
            <a:off x="824421" y="1268760"/>
            <a:ext cx="74591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Gene und Proteine sind in unterschiedlichen Geweben aktiv!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18B8F-293C-B341-A832-8E46E5DD2DF6}"/>
              </a:ext>
            </a:extLst>
          </p:cNvPr>
          <p:cNvSpPr txBox="1"/>
          <p:nvPr/>
        </p:nvSpPr>
        <p:spPr>
          <a:xfrm>
            <a:off x="1115403" y="2718902"/>
            <a:ext cx="116184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24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Gen 1</a:t>
            </a:r>
            <a:br>
              <a:rPr lang="de-CH" sz="24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4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(Gehirn)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F7AC69-481D-C143-A280-7C30E91C8C63}"/>
              </a:ext>
            </a:extLst>
          </p:cNvPr>
          <p:cNvCxnSpPr>
            <a:cxnSpLocks/>
          </p:cNvCxnSpPr>
          <p:nvPr/>
        </p:nvCxnSpPr>
        <p:spPr>
          <a:xfrm flipV="1">
            <a:off x="2195736" y="2411596"/>
            <a:ext cx="2160240" cy="553998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E90D9A-1A07-984D-8984-A2846A526005}"/>
              </a:ext>
            </a:extLst>
          </p:cNvPr>
          <p:cNvSpPr txBox="1"/>
          <p:nvPr/>
        </p:nvSpPr>
        <p:spPr>
          <a:xfrm>
            <a:off x="683568" y="3789040"/>
            <a:ext cx="12287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Gen 2</a:t>
            </a:r>
          </a:p>
          <a:p>
            <a:pPr algn="ctr"/>
            <a:r>
              <a:rPr lang="de-CH" sz="2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(Darm)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D5781F-C3DB-DF48-82BF-9DADCD01F369}"/>
              </a:ext>
            </a:extLst>
          </p:cNvPr>
          <p:cNvCxnSpPr>
            <a:cxnSpLocks/>
          </p:cNvCxnSpPr>
          <p:nvPr/>
        </p:nvCxnSpPr>
        <p:spPr>
          <a:xfrm flipV="1">
            <a:off x="1831052" y="3923764"/>
            <a:ext cx="2524924" cy="184666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CB862C-CCBF-194B-BB1D-33551D538BF8}"/>
              </a:ext>
            </a:extLst>
          </p:cNvPr>
          <p:cNvSpPr txBox="1"/>
          <p:nvPr/>
        </p:nvSpPr>
        <p:spPr>
          <a:xfrm>
            <a:off x="6448196" y="3097001"/>
            <a:ext cx="91411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2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Gen 3</a:t>
            </a:r>
          </a:p>
          <a:p>
            <a:pPr algn="ctr"/>
            <a:r>
              <a:rPr lang="de-CH" sz="2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(Herz)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8FF91-4474-A649-9C00-D13A945C3DC7}"/>
              </a:ext>
            </a:extLst>
          </p:cNvPr>
          <p:cNvCxnSpPr>
            <a:cxnSpLocks/>
          </p:cNvCxnSpPr>
          <p:nvPr/>
        </p:nvCxnSpPr>
        <p:spPr>
          <a:xfrm flipH="1">
            <a:off x="4554001" y="3281667"/>
            <a:ext cx="1818199" cy="1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E56529-28DF-5F46-BAAB-997A6653486D}"/>
              </a:ext>
            </a:extLst>
          </p:cNvPr>
          <p:cNvSpPr txBox="1"/>
          <p:nvPr/>
        </p:nvSpPr>
        <p:spPr>
          <a:xfrm>
            <a:off x="6326903" y="4471128"/>
            <a:ext cx="122413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Gen 4</a:t>
            </a:r>
          </a:p>
          <a:p>
            <a:pPr algn="ctr"/>
            <a:r>
              <a:rPr lang="de-CH" sz="2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(Haut)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A3F63A-C428-884A-8A83-52E46FF3327D}"/>
              </a:ext>
            </a:extLst>
          </p:cNvPr>
          <p:cNvCxnSpPr>
            <a:cxnSpLocks/>
          </p:cNvCxnSpPr>
          <p:nvPr/>
        </p:nvCxnSpPr>
        <p:spPr>
          <a:xfrm flipH="1">
            <a:off x="4958751" y="4786643"/>
            <a:ext cx="1368152" cy="375966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Proteindomänen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F4AB1-09B5-0142-A24E-08B9FA2A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27" y="1844824"/>
            <a:ext cx="708534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3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endParaRPr lang="de-CH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AB88-3F8D-EC46-9459-D1032FB32006}"/>
              </a:ext>
            </a:extLst>
          </p:cNvPr>
          <p:cNvSpPr txBox="1"/>
          <p:nvPr/>
        </p:nvSpPr>
        <p:spPr>
          <a:xfrm>
            <a:off x="2008433" y="1556792"/>
            <a:ext cx="5091137" cy="40626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Was ist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Was ist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Bioinformatik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Was sind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 Varianten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Mutation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? 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Wie hängen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Bioinformatik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</a:t>
            </a:r>
          </a:p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personalisierter Medizin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zusammen?</a:t>
            </a:r>
          </a:p>
        </p:txBody>
      </p:sp>
    </p:spTree>
    <p:extLst>
      <p:ext uri="{BB962C8B-B14F-4D97-AF65-F5344CB8AC3E}">
        <p14:creationId xmlns:p14="http://schemas.microsoft.com/office/powerpoint/2010/main" val="11277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Proteindomänen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FEF58-C861-2C43-921B-75B69F08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82" y="2852936"/>
            <a:ext cx="7113436" cy="15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997E7-04F3-274E-BD58-1DB351F0ABC8}"/>
              </a:ext>
            </a:extLst>
          </p:cNvPr>
          <p:cNvSpPr txBox="1"/>
          <p:nvPr/>
        </p:nvSpPr>
        <p:spPr>
          <a:xfrm>
            <a:off x="395536" y="6165304"/>
            <a:ext cx="25653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Auswirkung BRAF Mutation</a:t>
            </a:r>
          </a:p>
        </p:txBody>
      </p:sp>
    </p:spTree>
    <p:extLst>
      <p:ext uri="{BB962C8B-B14F-4D97-AF65-F5344CB8AC3E}">
        <p14:creationId xmlns:p14="http://schemas.microsoft.com/office/powerpoint/2010/main" val="271072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Von der DNA zum Protein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7E40D8-CCD1-E34B-9314-FA3028EE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79" y="2924944"/>
            <a:ext cx="7435441" cy="3456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D1957-48F9-EB48-882C-FA0D072E3973}"/>
              </a:ext>
            </a:extLst>
          </p:cNvPr>
          <p:cNvSpPr txBox="1"/>
          <p:nvPr/>
        </p:nvSpPr>
        <p:spPr>
          <a:xfrm>
            <a:off x="408732" y="1489431"/>
            <a:ext cx="829053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</a:t>
            </a:r>
            <a:r>
              <a:rPr lang="de-CH" b="1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Nukleotidsequenz</a:t>
            </a:r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der DNA </a:t>
            </a: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wird zuerst in eine RNA-Sequenz übersetzt (</a:t>
            </a:r>
            <a:r>
              <a:rPr lang="de-CH" b="1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translatiert</a:t>
            </a: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),</a:t>
            </a:r>
            <a:b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 dann von dem Ribosom (Molekülkomplex) gelesen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 in die </a:t>
            </a:r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Aminosäuresequenz des Proteins</a:t>
            </a: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übersetzt (</a:t>
            </a:r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transkribiert</a:t>
            </a: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) wird.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8F322-A729-564D-A93E-F81D6BC79E87}"/>
              </a:ext>
            </a:extLst>
          </p:cNvPr>
          <p:cNvSpPr txBox="1"/>
          <p:nvPr/>
        </p:nvSpPr>
        <p:spPr>
          <a:xfrm>
            <a:off x="1691680" y="5900503"/>
            <a:ext cx="311970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600" i="1" dirty="0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Bei der Translation wird das T-Molekül</a:t>
            </a:r>
          </a:p>
          <a:p>
            <a:pPr algn="ctr"/>
            <a:r>
              <a:rPr lang="de-CH" sz="1600" i="1" dirty="0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durch das U-Molekül ersetzt!</a:t>
            </a:r>
          </a:p>
        </p:txBody>
      </p:sp>
    </p:spTree>
    <p:extLst>
      <p:ext uri="{BB962C8B-B14F-4D97-AF65-F5344CB8AC3E}">
        <p14:creationId xmlns:p14="http://schemas.microsoft.com/office/powerpoint/2010/main" val="42135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BRAF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5BAF1-E3F3-7F48-BE0B-2E434575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00" y="2276872"/>
            <a:ext cx="6578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6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B-RAF: Ein Protein das die Zellteilung anregt</a:t>
            </a:r>
            <a:endParaRPr lang="de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E4EC76-9610-2C4E-A882-1628A9ACDDFB}"/>
              </a:ext>
            </a:extLst>
          </p:cNvPr>
          <p:cNvGrpSpPr/>
          <p:nvPr/>
        </p:nvGrpSpPr>
        <p:grpSpPr>
          <a:xfrm>
            <a:off x="251520" y="2099369"/>
            <a:ext cx="1562100" cy="2468067"/>
            <a:chOff x="251520" y="2099369"/>
            <a:chExt cx="1562100" cy="24680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FBD6B4-28E5-3842-B407-19677DDC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3335536"/>
              <a:ext cx="1562100" cy="12319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6422E2-4AB9-1741-A758-7EFAFB86CC3C}"/>
                </a:ext>
              </a:extLst>
            </p:cNvPr>
            <p:cNvSpPr txBox="1"/>
            <p:nvPr/>
          </p:nvSpPr>
          <p:spPr>
            <a:xfrm>
              <a:off x="583216" y="2099369"/>
              <a:ext cx="89870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sz="2000" b="1" dirty="0">
                  <a:effectLst>
                    <a:outerShdw blurRad="38100" dist="127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inaktives</a:t>
              </a:r>
              <a:br>
                <a:rPr lang="de-CH" sz="2000" b="1" dirty="0">
                  <a:effectLst>
                    <a:outerShdw blurRad="38100" dist="127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de-CH" sz="2000" b="1" dirty="0">
                  <a:effectLst>
                    <a:outerShdw blurRad="38100" dist="127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BRAF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5A5F56-5259-E44D-B2F4-E3A6A9769A10}"/>
              </a:ext>
            </a:extLst>
          </p:cNvPr>
          <p:cNvGrpSpPr/>
          <p:nvPr/>
        </p:nvGrpSpPr>
        <p:grpSpPr>
          <a:xfrm>
            <a:off x="2123728" y="2099369"/>
            <a:ext cx="2159374" cy="2468067"/>
            <a:chOff x="2123728" y="2099369"/>
            <a:chExt cx="2159374" cy="24680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884892-69D4-9445-97C8-50CCC2AF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315" y="2852936"/>
              <a:ext cx="330200" cy="1714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D05DB2-89F3-C144-BF66-F696DC44559F}"/>
                </a:ext>
              </a:extLst>
            </p:cNvPr>
            <p:cNvSpPr txBox="1"/>
            <p:nvPr/>
          </p:nvSpPr>
          <p:spPr>
            <a:xfrm>
              <a:off x="2123728" y="2099369"/>
              <a:ext cx="2159374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sz="2000" b="1" dirty="0">
                  <a:effectLst>
                    <a:outerShdw blurRad="38100" dist="127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Aktivierungssignal</a:t>
              </a:r>
              <a:br>
                <a:rPr lang="de-CH" sz="2000" b="1" dirty="0">
                  <a:effectLst>
                    <a:outerShdw blurRad="38100" dist="127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de-CH" sz="2000" dirty="0">
                  <a:effectLst>
                    <a:outerShdw blurRad="38100" dist="127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-&gt; BRAF “öffnet” sich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33A067-EF11-FC45-82C6-4756525A3889}"/>
              </a:ext>
            </a:extLst>
          </p:cNvPr>
          <p:cNvGrpSpPr/>
          <p:nvPr/>
        </p:nvGrpSpPr>
        <p:grpSpPr>
          <a:xfrm>
            <a:off x="4646810" y="2099369"/>
            <a:ext cx="1856022" cy="2468067"/>
            <a:chOff x="4646810" y="2099369"/>
            <a:chExt cx="1856022" cy="24680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E2E2-CBB6-C74B-A21E-12D5CCF79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8271" y="2852936"/>
              <a:ext cx="673100" cy="1714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D6131E-70A8-D94F-BA6D-D3F4DDAA715A}"/>
                </a:ext>
              </a:extLst>
            </p:cNvPr>
            <p:cNvSpPr txBox="1"/>
            <p:nvPr/>
          </p:nvSpPr>
          <p:spPr>
            <a:xfrm>
              <a:off x="4646810" y="2099369"/>
              <a:ext cx="1856022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sz="2000" b="1" dirty="0" err="1">
                  <a:effectLst>
                    <a:outerShdw blurRad="38100" dist="127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Dimerisierung</a:t>
              </a:r>
              <a:endParaRPr lang="de-CH" sz="20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r>
                <a:rPr lang="de-CH" sz="2000" dirty="0">
                  <a:effectLst>
                    <a:outerShdw blurRad="38100" dist="127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-&gt; BRAF wird aktiv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F3F94B-685D-4F41-9D8C-3F76C33544B5}"/>
                </a:ext>
              </a:extLst>
            </p:cNvPr>
            <p:cNvSpPr/>
            <p:nvPr/>
          </p:nvSpPr>
          <p:spPr>
            <a:xfrm>
              <a:off x="5034761" y="3983608"/>
              <a:ext cx="1080120" cy="24814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de-CH"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075B022-88BB-0A4B-9337-69E1B98E3B2C}"/>
              </a:ext>
            </a:extLst>
          </p:cNvPr>
          <p:cNvSpPr txBox="1"/>
          <p:nvPr/>
        </p:nvSpPr>
        <p:spPr>
          <a:xfrm>
            <a:off x="3707904" y="4293096"/>
            <a:ext cx="14635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 dirty="0" err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Dimerisierungs</a:t>
            </a:r>
            <a:r>
              <a:rPr lang="de-CH" i="1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br>
              <a:rPr lang="de-CH" i="1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i="1" dirty="0" err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domäne</a:t>
            </a:r>
            <a:endParaRPr lang="de-CH" i="1" dirty="0">
              <a:solidFill>
                <a:srgbClr val="E30613"/>
              </a:solidFill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A43653-63D0-BE4D-B212-81175344D123}"/>
              </a:ext>
            </a:extLst>
          </p:cNvPr>
          <p:cNvSpPr txBox="1"/>
          <p:nvPr/>
        </p:nvSpPr>
        <p:spPr>
          <a:xfrm>
            <a:off x="8035601" y="3364287"/>
            <a:ext cx="636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P-Loop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B503E3-AE06-804F-AAFA-4063579B0874}"/>
              </a:ext>
            </a:extLst>
          </p:cNvPr>
          <p:cNvSpPr txBox="1"/>
          <p:nvPr/>
        </p:nvSpPr>
        <p:spPr>
          <a:xfrm>
            <a:off x="6603036" y="4705450"/>
            <a:ext cx="121232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Aktivierungs-</a:t>
            </a:r>
          </a:p>
          <a:p>
            <a:r>
              <a:rPr lang="de-CH" i="1" dirty="0" err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loop</a:t>
            </a:r>
            <a:endParaRPr lang="de-CH" i="1" dirty="0">
              <a:solidFill>
                <a:srgbClr val="E30613"/>
              </a:solidFill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9FC680-4B9D-A14D-BA47-E13FDE929231}"/>
              </a:ext>
            </a:extLst>
          </p:cNvPr>
          <p:cNvGrpSpPr/>
          <p:nvPr/>
        </p:nvGrpSpPr>
        <p:grpSpPr>
          <a:xfrm>
            <a:off x="6696235" y="2099369"/>
            <a:ext cx="1991123" cy="2820343"/>
            <a:chOff x="6696235" y="2099369"/>
            <a:chExt cx="1991123" cy="28203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37B26B-2DCC-084C-88E1-95BD61F9F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9196" y="2852936"/>
              <a:ext cx="965200" cy="17145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306F6F-5DF7-3743-9094-9466823AD0E1}"/>
                </a:ext>
              </a:extLst>
            </p:cNvPr>
            <p:cNvSpPr/>
            <p:nvPr/>
          </p:nvSpPr>
          <p:spPr>
            <a:xfrm>
              <a:off x="7151736" y="3736566"/>
              <a:ext cx="1080120" cy="24814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de-CH"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BEECD4-7D0C-2448-8F95-641F652CFC0F}"/>
                </a:ext>
              </a:extLst>
            </p:cNvPr>
            <p:cNvSpPr/>
            <p:nvPr/>
          </p:nvSpPr>
          <p:spPr>
            <a:xfrm>
              <a:off x="7151736" y="4319290"/>
              <a:ext cx="1080120" cy="24814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de-CH"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20638D6-01B2-C746-94E7-229C0F1E10B3}"/>
                </a:ext>
              </a:extLst>
            </p:cNvPr>
            <p:cNvSpPr/>
            <p:nvPr/>
          </p:nvSpPr>
          <p:spPr>
            <a:xfrm>
              <a:off x="8326042" y="3947074"/>
              <a:ext cx="134390" cy="972638"/>
            </a:xfrm>
            <a:prstGeom prst="arc">
              <a:avLst/>
            </a:prstGeom>
            <a:ln w="19050">
              <a:solidFill>
                <a:srgbClr val="E30613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41C512-D750-3444-B849-3C50E5494AB3}"/>
                </a:ext>
              </a:extLst>
            </p:cNvPr>
            <p:cNvSpPr txBox="1"/>
            <p:nvPr/>
          </p:nvSpPr>
          <p:spPr>
            <a:xfrm>
              <a:off x="6696235" y="2099369"/>
              <a:ext cx="199112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sz="2000" b="1" dirty="0">
                  <a:effectLst>
                    <a:outerShdw blurRad="38100" dist="127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Aktivierung nach-</a:t>
              </a:r>
              <a:br>
                <a:rPr lang="de-CH" sz="2000" b="1" dirty="0">
                  <a:effectLst>
                    <a:outerShdw blurRad="38100" dist="127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de-CH" sz="2000" b="1" dirty="0">
                  <a:effectLst>
                    <a:outerShdw blurRad="38100" dist="127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folgender Proteine</a:t>
              </a:r>
              <a:endPara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6BE5C2-B3E0-174E-BC69-4E15BA1F81BD}"/>
              </a:ext>
            </a:extLst>
          </p:cNvPr>
          <p:cNvSpPr txBox="1"/>
          <p:nvPr/>
        </p:nvSpPr>
        <p:spPr>
          <a:xfrm>
            <a:off x="882689" y="1358175"/>
            <a:ext cx="29976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1.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15F80C-5B42-BA48-BB4F-93C662445438}"/>
              </a:ext>
            </a:extLst>
          </p:cNvPr>
          <p:cNvSpPr txBox="1"/>
          <p:nvPr/>
        </p:nvSpPr>
        <p:spPr>
          <a:xfrm>
            <a:off x="3053534" y="1358174"/>
            <a:ext cx="29976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549549-8406-5548-A1A7-B9A355444FDF}"/>
              </a:ext>
            </a:extLst>
          </p:cNvPr>
          <p:cNvSpPr txBox="1"/>
          <p:nvPr/>
        </p:nvSpPr>
        <p:spPr>
          <a:xfrm>
            <a:off x="5424940" y="1360367"/>
            <a:ext cx="29976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3.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4079E1-417B-6746-A3CE-D58E15807486}"/>
              </a:ext>
            </a:extLst>
          </p:cNvPr>
          <p:cNvSpPr txBox="1"/>
          <p:nvPr/>
        </p:nvSpPr>
        <p:spPr>
          <a:xfrm>
            <a:off x="7545511" y="1358173"/>
            <a:ext cx="29976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4.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53550-8D57-A243-ABF9-190D2DA20160}"/>
              </a:ext>
            </a:extLst>
          </p:cNvPr>
          <p:cNvSpPr txBox="1"/>
          <p:nvPr/>
        </p:nvSpPr>
        <p:spPr>
          <a:xfrm>
            <a:off x="1597453" y="5790574"/>
            <a:ext cx="59130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Aktives BRAF führt zur Anregung der Zellteilung!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92D4-796E-8B4B-8A56-3FB01B642735}"/>
              </a:ext>
            </a:extLst>
          </p:cNvPr>
          <p:cNvSpPr/>
          <p:nvPr/>
        </p:nvSpPr>
        <p:spPr>
          <a:xfrm>
            <a:off x="583216" y="3736566"/>
            <a:ext cx="1080120" cy="2481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61335-DA20-F843-A569-2ABECF482421}"/>
              </a:ext>
            </a:extLst>
          </p:cNvPr>
          <p:cNvSpPr txBox="1"/>
          <p:nvPr/>
        </p:nvSpPr>
        <p:spPr>
          <a:xfrm>
            <a:off x="1487207" y="3459567"/>
            <a:ext cx="636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P-Loop</a:t>
            </a:r>
          </a:p>
        </p:txBody>
      </p:sp>
    </p:spTree>
    <p:extLst>
      <p:ext uri="{BB962C8B-B14F-4D97-AF65-F5344CB8AC3E}">
        <p14:creationId xmlns:p14="http://schemas.microsoft.com/office/powerpoint/2010/main" val="12916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>
                <a:latin typeface="Calibri Light" panose="020F0302020204030204" pitchFamily="34" charset="0"/>
                <a:cs typeface="Calibri Light" panose="020F0302020204030204" pitchFamily="34" charset="0"/>
              </a:rPr>
              <a:t>BRAF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5BAF1-E3F3-7F48-BE0B-2E434575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97" y="1412776"/>
            <a:ext cx="5709206" cy="216024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6E1F4D-1462-E348-A8E9-867727197BB0}"/>
              </a:ext>
            </a:extLst>
          </p:cNvPr>
          <p:cNvCxnSpPr/>
          <p:nvPr/>
        </p:nvCxnSpPr>
        <p:spPr>
          <a:xfrm>
            <a:off x="1529664" y="5373216"/>
            <a:ext cx="6048672" cy="0"/>
          </a:xfrm>
          <a:prstGeom prst="line">
            <a:avLst/>
          </a:prstGeom>
          <a:ln w="19050">
            <a:solidFill>
              <a:srgbClr val="57575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CF21CBD-A7D3-2947-BF94-4DE0E36C909B}"/>
              </a:ext>
            </a:extLst>
          </p:cNvPr>
          <p:cNvSpPr/>
          <p:nvPr/>
        </p:nvSpPr>
        <p:spPr>
          <a:xfrm>
            <a:off x="1699397" y="5229200"/>
            <a:ext cx="5709206" cy="28803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E51932-02EC-A549-BF15-1B580AF67DC0}"/>
              </a:ext>
            </a:extLst>
          </p:cNvPr>
          <p:cNvSpPr/>
          <p:nvPr/>
        </p:nvSpPr>
        <p:spPr>
          <a:xfrm>
            <a:off x="2123728" y="4889103"/>
            <a:ext cx="864096" cy="968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ECC2C-C23D-8B40-A8C4-43184CA0E49B}"/>
              </a:ext>
            </a:extLst>
          </p:cNvPr>
          <p:cNvSpPr txBox="1"/>
          <p:nvPr/>
        </p:nvSpPr>
        <p:spPr>
          <a:xfrm>
            <a:off x="1981099" y="4229202"/>
            <a:ext cx="114935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b="1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P-loop</a:t>
            </a:r>
            <a:br>
              <a:rPr lang="de-CH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 err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aa</a:t>
            </a:r>
            <a:r>
              <a:rPr lang="de-CH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464 - 471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94F7A9-C53F-F444-8422-478FF43AAAAD}"/>
              </a:ext>
            </a:extLst>
          </p:cNvPr>
          <p:cNvSpPr/>
          <p:nvPr/>
        </p:nvSpPr>
        <p:spPr>
          <a:xfrm>
            <a:off x="5364088" y="4859698"/>
            <a:ext cx="1589322" cy="968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75AEF-C3F5-C540-A511-1CEB380C68C7}"/>
              </a:ext>
            </a:extLst>
          </p:cNvPr>
          <p:cNvSpPr txBox="1"/>
          <p:nvPr/>
        </p:nvSpPr>
        <p:spPr>
          <a:xfrm>
            <a:off x="5381869" y="4135652"/>
            <a:ext cx="15537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b="1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Aktivierungsloop</a:t>
            </a:r>
            <a:br>
              <a:rPr lang="de-CH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 err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aa</a:t>
            </a:r>
            <a:r>
              <a:rPr lang="de-CH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594 - 623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F9CC1C-3C36-3141-A1D6-70D88204B2C4}"/>
              </a:ext>
            </a:extLst>
          </p:cNvPr>
          <p:cNvSpPr/>
          <p:nvPr/>
        </p:nvSpPr>
        <p:spPr>
          <a:xfrm>
            <a:off x="4427984" y="4859698"/>
            <a:ext cx="864096" cy="968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161E0-5399-B245-BEC1-0FA4FBD0AC96}"/>
              </a:ext>
            </a:extLst>
          </p:cNvPr>
          <p:cNvSpPr txBox="1"/>
          <p:nvPr/>
        </p:nvSpPr>
        <p:spPr>
          <a:xfrm>
            <a:off x="3780409" y="5970772"/>
            <a:ext cx="215924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b="1" dirty="0" err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Dimerisierungsdomäne</a:t>
            </a:r>
            <a:br>
              <a:rPr lang="de-CH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~ </a:t>
            </a:r>
            <a:r>
              <a:rPr lang="de-CH" dirty="0" err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aa</a:t>
            </a:r>
            <a:r>
              <a:rPr lang="de-CH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580-594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04CAFC-E34F-4740-B877-788385C9E923}"/>
              </a:ext>
            </a:extLst>
          </p:cNvPr>
          <p:cNvCxnSpPr/>
          <p:nvPr/>
        </p:nvCxnSpPr>
        <p:spPr>
          <a:xfrm flipH="1">
            <a:off x="1699397" y="2564904"/>
            <a:ext cx="3664691" cy="151216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F2DE8D-4C42-6E4A-A24E-10FA06B35D97}"/>
              </a:ext>
            </a:extLst>
          </p:cNvPr>
          <p:cNvCxnSpPr/>
          <p:nvPr/>
        </p:nvCxnSpPr>
        <p:spPr>
          <a:xfrm>
            <a:off x="6732240" y="2636912"/>
            <a:ext cx="676363" cy="146290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61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997E7-04F3-274E-BD58-1DB351F0ABC8}"/>
              </a:ext>
            </a:extLst>
          </p:cNvPr>
          <p:cNvSpPr txBox="1"/>
          <p:nvPr/>
        </p:nvSpPr>
        <p:spPr>
          <a:xfrm>
            <a:off x="395536" y="6165304"/>
            <a:ext cx="21827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Schluss / Medikamente</a:t>
            </a:r>
          </a:p>
        </p:txBody>
      </p:sp>
    </p:spTree>
    <p:extLst>
      <p:ext uri="{BB962C8B-B14F-4D97-AF65-F5344CB8AC3E}">
        <p14:creationId xmlns:p14="http://schemas.microsoft.com/office/powerpoint/2010/main" val="213966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>
                <a:latin typeface="Calibri Light" panose="020F0302020204030204" pitchFamily="34" charset="0"/>
                <a:cs typeface="Calibri Light" panose="020F0302020204030204" pitchFamily="34" charset="0"/>
              </a:rPr>
              <a:t>BRAF Medikamente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20C29-FFB1-9345-9C9C-8C96C867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78858"/>
            <a:ext cx="7378700" cy="386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2BA71-C6D2-0944-ACE5-6A7193A19702}"/>
              </a:ext>
            </a:extLst>
          </p:cNvPr>
          <p:cNvSpPr txBox="1"/>
          <p:nvPr/>
        </p:nvSpPr>
        <p:spPr>
          <a:xfrm>
            <a:off x="5327022" y="4891226"/>
            <a:ext cx="11850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 err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Vemurafenib</a:t>
            </a:r>
            <a:endParaRPr lang="de-CH" dirty="0">
              <a:solidFill>
                <a:srgbClr val="E30613"/>
              </a:solidFill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688E2-5D7B-B644-9662-6EE99C69A44B}"/>
              </a:ext>
            </a:extLst>
          </p:cNvPr>
          <p:cNvSpPr txBox="1"/>
          <p:nvPr/>
        </p:nvSpPr>
        <p:spPr>
          <a:xfrm>
            <a:off x="4542992" y="5683314"/>
            <a:ext cx="28818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Bindet an das mutierte Protein</a:t>
            </a:r>
            <a:br>
              <a:rPr lang="de-CH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 blockiert die aktive Seite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B3CF7-E658-6247-AF18-28535570EEF4}"/>
              </a:ext>
            </a:extLst>
          </p:cNvPr>
          <p:cNvSpPr txBox="1"/>
          <p:nvPr/>
        </p:nvSpPr>
        <p:spPr>
          <a:xfrm>
            <a:off x="2446702" y="4891226"/>
            <a:ext cx="20903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Klassische Behandlung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3F6C35-9B0B-6444-A298-2D7C6080008A}"/>
              </a:ext>
            </a:extLst>
          </p:cNvPr>
          <p:cNvSpPr txBox="1"/>
          <p:nvPr/>
        </p:nvSpPr>
        <p:spPr>
          <a:xfrm>
            <a:off x="7197068" y="4737337"/>
            <a:ext cx="110767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Klassische</a:t>
            </a:r>
            <a:br>
              <a:rPr lang="de-CH" dirty="0">
                <a:solidFill>
                  <a:srgbClr val="0070C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>
                <a:solidFill>
                  <a:srgbClr val="0070C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Behandlung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85712-FBE0-D740-8F9B-20729DF11602}"/>
              </a:ext>
            </a:extLst>
          </p:cNvPr>
          <p:cNvSpPr txBox="1"/>
          <p:nvPr/>
        </p:nvSpPr>
        <p:spPr>
          <a:xfrm>
            <a:off x="2446702" y="5683314"/>
            <a:ext cx="173521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 err="1">
                <a:solidFill>
                  <a:srgbClr val="0070C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Vemurafenib</a:t>
            </a:r>
            <a:r>
              <a:rPr lang="de-CH" dirty="0">
                <a:solidFill>
                  <a:srgbClr val="0070C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ohne</a:t>
            </a:r>
            <a:br>
              <a:rPr lang="de-CH" dirty="0">
                <a:solidFill>
                  <a:srgbClr val="0070C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>
                <a:solidFill>
                  <a:srgbClr val="0070C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Behandlungserfolg</a:t>
            </a:r>
          </a:p>
        </p:txBody>
      </p:sp>
    </p:spTree>
    <p:extLst>
      <p:ext uri="{BB962C8B-B14F-4D97-AF65-F5344CB8AC3E}">
        <p14:creationId xmlns:p14="http://schemas.microsoft.com/office/powerpoint/2010/main" val="4097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8554C-39E0-224F-B918-318C6FDDDA6C}"/>
              </a:ext>
            </a:extLst>
          </p:cNvPr>
          <p:cNvSpPr txBox="1"/>
          <p:nvPr/>
        </p:nvSpPr>
        <p:spPr>
          <a:xfrm>
            <a:off x="3490985" y="2996952"/>
            <a:ext cx="212603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4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35177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B-RAF: Ein Protein das die Zellteilung anregt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D288A-A6FC-5E48-AC3C-CF3DA1CEF141}"/>
              </a:ext>
            </a:extLst>
          </p:cNvPr>
          <p:cNvSpPr txBox="1"/>
          <p:nvPr/>
        </p:nvSpPr>
        <p:spPr>
          <a:xfrm>
            <a:off x="555908" y="1396476"/>
            <a:ext cx="22234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Aktivierungssignal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C4FE-4289-2944-8502-043D540C7F2A}"/>
              </a:ext>
            </a:extLst>
          </p:cNvPr>
          <p:cNvSpPr txBox="1"/>
          <p:nvPr/>
        </p:nvSpPr>
        <p:spPr>
          <a:xfrm>
            <a:off x="3335382" y="2714433"/>
            <a:ext cx="1380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Aktives 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B53927-2C54-704E-A74F-06260E3CB7A6}"/>
              </a:ext>
            </a:extLst>
          </p:cNvPr>
          <p:cNvSpPr txBox="1"/>
          <p:nvPr/>
        </p:nvSpPr>
        <p:spPr>
          <a:xfrm>
            <a:off x="5652639" y="2714433"/>
            <a:ext cx="264950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b="1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Dimerisierung</a:t>
            </a:r>
            <a:endParaRPr lang="de-CH" b="1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(Bindung an zweites Protein)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8819E-B6A2-5341-9ED5-3B0971EB63E1}"/>
              </a:ext>
            </a:extLst>
          </p:cNvPr>
          <p:cNvSpPr txBox="1"/>
          <p:nvPr/>
        </p:nvSpPr>
        <p:spPr>
          <a:xfrm>
            <a:off x="899592" y="2714433"/>
            <a:ext cx="15361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Inaktives Protein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9D84E-7022-5040-9774-B38F8D0A18DF}"/>
              </a:ext>
            </a:extLst>
          </p:cNvPr>
          <p:cNvCxnSpPr/>
          <p:nvPr/>
        </p:nvCxnSpPr>
        <p:spPr>
          <a:xfrm>
            <a:off x="2435718" y="4005064"/>
            <a:ext cx="696122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3BABC5-7D53-1647-9445-5FAE2F455FFB}"/>
              </a:ext>
            </a:extLst>
          </p:cNvPr>
          <p:cNvCxnSpPr/>
          <p:nvPr/>
        </p:nvCxnSpPr>
        <p:spPr>
          <a:xfrm>
            <a:off x="4860032" y="4005064"/>
            <a:ext cx="792607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17E1FB-1776-1243-932F-0C8FF46AA9FC}"/>
              </a:ext>
            </a:extLst>
          </p:cNvPr>
          <p:cNvSpPr txBox="1"/>
          <p:nvPr/>
        </p:nvSpPr>
        <p:spPr>
          <a:xfrm>
            <a:off x="5929574" y="5805264"/>
            <a:ext cx="209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Zellteilungssignal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0C3BFE-E466-4F4C-8722-9675AC0A52B2}"/>
              </a:ext>
            </a:extLst>
          </p:cNvPr>
          <p:cNvCxnSpPr/>
          <p:nvPr/>
        </p:nvCxnSpPr>
        <p:spPr>
          <a:xfrm>
            <a:off x="1667655" y="1916832"/>
            <a:ext cx="0" cy="576064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6A7904-5FC5-954B-9F77-5A5EC6C1B69A}"/>
              </a:ext>
            </a:extLst>
          </p:cNvPr>
          <p:cNvCxnSpPr/>
          <p:nvPr/>
        </p:nvCxnSpPr>
        <p:spPr>
          <a:xfrm>
            <a:off x="6977393" y="4869160"/>
            <a:ext cx="0" cy="72008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CE5ADB0-9798-BB44-BC8D-751878F0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75" y="3389464"/>
            <a:ext cx="1259833" cy="1231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966190-1FCD-F84D-9346-AA6B25E0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28" y="3389464"/>
            <a:ext cx="1260000" cy="14031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A2F3AA-2C41-0D49-B3CC-D69236AD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943" y="3484455"/>
            <a:ext cx="2442960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0C783-402F-9C49-941D-5B06D859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99" y="4826018"/>
            <a:ext cx="9144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84D44-1A94-6740-ACEF-E6A104A4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25" y="4835376"/>
            <a:ext cx="914400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3E27F-72B8-874F-BC3D-3298E726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62" y="4835376"/>
            <a:ext cx="1054100" cy="1257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99A260-439B-2B43-8E8E-91AD61AC1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87" y="5013176"/>
            <a:ext cx="10541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07F03-0691-5346-B31F-7BFBC6581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23012">
            <a:off x="4096082" y="1340640"/>
            <a:ext cx="978035" cy="180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9CD17C-3554-E440-B7FA-E6CF89154236}"/>
              </a:ext>
            </a:extLst>
          </p:cNvPr>
          <p:cNvCxnSpPr>
            <a:cxnSpLocks/>
          </p:cNvCxnSpPr>
          <p:nvPr/>
        </p:nvCxnSpPr>
        <p:spPr>
          <a:xfrm flipH="1">
            <a:off x="1917099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688162-D847-0E43-9CBE-F5B4FCD44146}"/>
              </a:ext>
            </a:extLst>
          </p:cNvPr>
          <p:cNvCxnSpPr>
            <a:cxnSpLocks/>
          </p:cNvCxnSpPr>
          <p:nvPr/>
        </p:nvCxnSpPr>
        <p:spPr>
          <a:xfrm>
            <a:off x="6092125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6F346-2380-F142-BFDC-0278E6AAED27}"/>
              </a:ext>
            </a:extLst>
          </p:cNvPr>
          <p:cNvCxnSpPr>
            <a:cxnSpLocks/>
          </p:cNvCxnSpPr>
          <p:nvPr/>
        </p:nvCxnSpPr>
        <p:spPr>
          <a:xfrm flipH="1">
            <a:off x="3595080" y="3933136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83CC80-B0C9-0044-BC3C-781CA0B9316E}"/>
              </a:ext>
            </a:extLst>
          </p:cNvPr>
          <p:cNvCxnSpPr>
            <a:cxnSpLocks/>
          </p:cNvCxnSpPr>
          <p:nvPr/>
        </p:nvCxnSpPr>
        <p:spPr>
          <a:xfrm>
            <a:off x="5122604" y="3910137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ADCD6-E0E9-0941-A19B-7356EBAD036B}"/>
              </a:ext>
            </a:extLst>
          </p:cNvPr>
          <p:cNvSpPr txBox="1"/>
          <p:nvPr/>
        </p:nvSpPr>
        <p:spPr>
          <a:xfrm>
            <a:off x="3342932" y="3276519"/>
            <a:ext cx="24843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Menschliche Vielfalt</a:t>
            </a:r>
          </a:p>
        </p:txBody>
      </p:sp>
    </p:spTree>
    <p:extLst>
      <p:ext uri="{BB962C8B-B14F-4D97-AF65-F5344CB8AC3E}">
        <p14:creationId xmlns:p14="http://schemas.microsoft.com/office/powerpoint/2010/main" val="265452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Was ist DNA?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0B12-71B7-3345-9666-3B353D53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1457342" y="1826394"/>
            <a:ext cx="1193800" cy="219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24ECC-CB50-4543-B933-C884BC27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149291"/>
            <a:ext cx="3619500" cy="184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911400" y="5108991"/>
            <a:ext cx="2836867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Anleitung zum Bau und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Funktion eines Organismus.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4971189" y="5108991"/>
            <a:ext cx="3659015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Kochbuch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Eine Anleitung zur Zubereitung von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Kuchen, Salaten, Suppen, …</a:t>
            </a:r>
          </a:p>
        </p:txBody>
      </p:sp>
    </p:spTree>
    <p:extLst>
      <p:ext uri="{BB962C8B-B14F-4D97-AF65-F5344CB8AC3E}">
        <p14:creationId xmlns:p14="http://schemas.microsoft.com/office/powerpoint/2010/main" val="401633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0B12-71B7-3345-9666-3B353D53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24ECC-CB50-4543-B933-C884BC27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1046249" y="5120024"/>
            <a:ext cx="2567178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Nukleotide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Bausteine aus denen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DNA besteht.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5205322" y="5120024"/>
            <a:ext cx="3190745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Buchstaben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“Bausteine” mit denen das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Kochbuch geschrieben ist.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AA9ED3-0154-CE47-8390-2A6612598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30" y="3429000"/>
            <a:ext cx="14478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BB9D6-5DC5-914E-AACF-77B666086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3531096"/>
            <a:ext cx="1739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0B12-71B7-3345-9666-3B353D53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574525" y="5108991"/>
            <a:ext cx="3510641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Gene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… bestimmen wie ein Organismus</a:t>
            </a:r>
            <a:b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gebaut wird und funktioniert.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5034201" y="5108991"/>
            <a:ext cx="3533018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Rezepte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… bestimmen welche Zutaten eine</a:t>
            </a:r>
            <a:b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Speise hat und ihre Zubereitung.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04DCA-019A-9B4C-ABA5-BAA6025E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7FAF96-A049-B84B-B746-39E870C51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35" y="3826795"/>
            <a:ext cx="26924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794D0-1B57-864F-821E-5179B7139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548" y="3826795"/>
            <a:ext cx="2400300" cy="52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100900-5E43-FE4B-A8BA-6E4D31FDD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710" y="1632721"/>
            <a:ext cx="810000" cy="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D92D0F-E134-3E42-97D3-0522D0735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1955" y="1535796"/>
            <a:ext cx="1233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877911" y="5108991"/>
            <a:ext cx="2903872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Proteine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Bestandteile aus denen der 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Organismus gebaut ist.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5028981" y="5108991"/>
            <a:ext cx="3543470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Zutaten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Bestandteile aus denen die Speise</a:t>
            </a:r>
            <a:b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zubereitet wird.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7FAF96-A049-B84B-B746-39E870C5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02" y="2293761"/>
            <a:ext cx="1861463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CB3B83-2F3D-CB4C-BBA9-32DD7EE6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C2A8D-C495-644A-B5DC-BCDFF6E97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10" y="1632721"/>
            <a:ext cx="810000" cy="5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640054-FBFB-DA44-961C-5C9B747ED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955" y="1535796"/>
            <a:ext cx="1233000" cy="5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84D851-9141-C44D-9448-5BEBE555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7E73BC-472F-D14C-B5A3-8ADB92A5A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299" y="2240614"/>
            <a:ext cx="1659512" cy="3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6184B-D71A-7D40-9381-0F3D85856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958" y="3251495"/>
            <a:ext cx="1455497" cy="133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4848EF-F304-B045-B411-C6D804E51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640" y="3246909"/>
            <a:ext cx="181214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B Template">
  <a:themeElements>
    <a:clrScheme name="SIB Colours">
      <a:dk1>
        <a:srgbClr val="323232"/>
      </a:dk1>
      <a:lt1>
        <a:srgbClr val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SIB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457200">
          <a:defRPr sz="2400" b="1" dirty="0" smtClean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>
        <a:ln w="19050">
          <a:solidFill>
            <a:srgbClr val="E30613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effectLst>
              <a:outerShdw blurRad="38100" dist="12700" dir="2700000" algn="ctr" rotWithShape="0">
                <a:srgbClr val="000000">
                  <a:alpha val="50000"/>
                </a:srgbClr>
              </a:outerShdw>
            </a:effectLst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B_ppt_template_final" id="{39E63821-4765-954E-A4B4-E926948287CD}" vid="{33AAC917-7A3F-EB4E-AEA4-3D47339FAFD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7071</TotalTime>
  <Words>688</Words>
  <Application>Microsoft Macintosh PowerPoint</Application>
  <PresentationFormat>On-screen Show (4:3)</PresentationFormat>
  <Paragraphs>225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SIB Template</vt:lpstr>
      <vt:lpstr>Personalisierte Medizin und die Medikamente von morgen</vt:lpstr>
      <vt:lpstr>Me in a nutshell</vt:lpstr>
      <vt:lpstr>Das SIB Schweizerisches Institut für Bioinformatik</vt:lpstr>
      <vt:lpstr>PowerPoint Presentation</vt:lpstr>
      <vt:lpstr>PowerPoint Presentation</vt:lpstr>
      <vt:lpstr>Was ist DNA?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Was ist Bioinformatik?</vt:lpstr>
      <vt:lpstr>Was ist Bioinformatik?</vt:lpstr>
      <vt:lpstr>PowerPoint Presentation</vt:lpstr>
      <vt:lpstr>Was sind DNA Varianten?</vt:lpstr>
      <vt:lpstr>PowerPoint Presentation</vt:lpstr>
      <vt:lpstr>PowerPoint Presentation</vt:lpstr>
      <vt:lpstr>Können DNA Varianten zu Krankheiten führen?</vt:lpstr>
      <vt:lpstr>PowerPoint Presentation</vt:lpstr>
      <vt:lpstr>PowerPoint Presentation</vt:lpstr>
      <vt:lpstr>PowerPoint Presentation</vt:lpstr>
      <vt:lpstr>Was ist Krebs?</vt:lpstr>
      <vt:lpstr>PowerPoint Presentation</vt:lpstr>
      <vt:lpstr>PowerPoint Presentation</vt:lpstr>
      <vt:lpstr>Personalisierte Medizin</vt:lpstr>
      <vt:lpstr>PowerPoint Presentation</vt:lpstr>
      <vt:lpstr>PowerPoint Presentation</vt:lpstr>
      <vt:lpstr>Dieses Modul:</vt:lpstr>
      <vt:lpstr>Auffindung der Mutation</vt:lpstr>
      <vt:lpstr>PowerPoint Presentation</vt:lpstr>
      <vt:lpstr>PowerPoint Presentation</vt:lpstr>
      <vt:lpstr>Hintergrund</vt:lpstr>
      <vt:lpstr>DNA Sequenzierung</vt:lpstr>
      <vt:lpstr>DNA Sequenzierung</vt:lpstr>
      <vt:lpstr>PowerPoint Presentation</vt:lpstr>
      <vt:lpstr>DNA Alignment</vt:lpstr>
      <vt:lpstr>PowerPoint Presentation</vt:lpstr>
      <vt:lpstr>Gen Funktionen</vt:lpstr>
      <vt:lpstr>Proteindomänen</vt:lpstr>
      <vt:lpstr>Proteindomänen</vt:lpstr>
      <vt:lpstr>PowerPoint Presentation</vt:lpstr>
      <vt:lpstr>Von der DNA zum Protein</vt:lpstr>
      <vt:lpstr>BRAF</vt:lpstr>
      <vt:lpstr>B-RAF: Ein Protein das die Zellteilung anregt</vt:lpstr>
      <vt:lpstr>BRAF</vt:lpstr>
      <vt:lpstr>PowerPoint Presentation</vt:lpstr>
      <vt:lpstr>BRAF Medikamente</vt:lpstr>
      <vt:lpstr>PowerPoint Presentation</vt:lpstr>
      <vt:lpstr>B-RAF: Ein Protein das die Zellteilung anregt</vt:lpstr>
    </vt:vector>
  </TitlesOfParts>
  <Company>Hewlett-Packard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FELICIA BECHET</dc:creator>
  <cp:lastModifiedBy>Franziska Gruhl</cp:lastModifiedBy>
  <cp:revision>122</cp:revision>
  <dcterms:created xsi:type="dcterms:W3CDTF">2017-05-01T07:25:35Z</dcterms:created>
  <dcterms:modified xsi:type="dcterms:W3CDTF">2019-03-24T14:15:53Z</dcterms:modified>
</cp:coreProperties>
</file>